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4.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6.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7.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8.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9.xml" ContentType="application/vnd.openxmlformats-officedocument.theme+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7" r:id="rId2"/>
    <p:sldMasterId id="2147483674" r:id="rId3"/>
    <p:sldMasterId id="2147483688" r:id="rId4"/>
    <p:sldMasterId id="2147483707" r:id="rId5"/>
    <p:sldMasterId id="2147483719" r:id="rId6"/>
    <p:sldMasterId id="2147483731" r:id="rId7"/>
    <p:sldMasterId id="2147483743" r:id="rId8"/>
    <p:sldMasterId id="2147483755" r:id="rId9"/>
    <p:sldMasterId id="2147483767" r:id="rId10"/>
  </p:sldMasterIdLst>
  <p:sldIdLst>
    <p:sldId id="269" r:id="rId11"/>
    <p:sldId id="258" r:id="rId12"/>
    <p:sldId id="259" r:id="rId13"/>
    <p:sldId id="260" r:id="rId14"/>
    <p:sldId id="262"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50" autoAdjust="0"/>
  </p:normalViewPr>
  <p:slideViewPr>
    <p:cSldViewPr>
      <p:cViewPr>
        <p:scale>
          <a:sx n="94" d="100"/>
          <a:sy n="94" d="100"/>
        </p:scale>
        <p:origin x="-128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2">
        <a:schemeClr val="bg2"/>
      </p:bgRef>
    </p:bg>
    <p:spTree>
      <p:nvGrpSpPr>
        <p:cNvPr id="1" name=""/>
        <p:cNvGrpSpPr/>
        <p:nvPr/>
      </p:nvGrpSpPr>
      <p:grpSpPr>
        <a:xfrm>
          <a:off x="0" y="0"/>
          <a:ext cx="0" cy="0"/>
          <a:chOff x="0" y="0"/>
          <a:chExt cx="0" cy="0"/>
        </a:xfrm>
      </p:grpSpPr>
      <p:pic>
        <p:nvPicPr>
          <p:cNvPr id="18" name="Picture 17" descr="ICRP Logo.gif"/>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76200" y="76200"/>
            <a:ext cx="4267200" cy="1363323"/>
          </a:xfrm>
          <a:prstGeom prst="rect">
            <a:avLst/>
          </a:prstGeom>
          <a:effectLst>
            <a:innerShdw blurRad="63500" dist="50800" dir="2700000">
              <a:prstClr val="black">
                <a:alpha val="50000"/>
              </a:prstClr>
            </a:innerShdw>
            <a:reflection blurRad="6350" stA="50000" endA="300" endPos="55000" dir="5400000" sy="-100000" algn="bl" rotWithShape="0"/>
          </a:effectLst>
        </p:spPr>
      </p:pic>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800" b="1">
                <a:ln>
                  <a:noFill/>
                </a:ln>
                <a:solidFill>
                  <a:schemeClr val="accent3">
                    <a:tint val="90000"/>
                    <a:satMod val="120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cxnSp>
        <p:nvCxnSpPr>
          <p:cNvPr id="21" name="Straight Connector 20"/>
          <p:cNvCxnSpPr/>
          <p:nvPr userDrawn="1"/>
        </p:nvCxnSpPr>
        <p:spPr>
          <a:xfrm>
            <a:off x="0" y="3200400"/>
            <a:ext cx="8382000" cy="1588"/>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32" name="Text Placeholder 31"/>
          <p:cNvSpPr>
            <a:spLocks noGrp="1"/>
          </p:cNvSpPr>
          <p:nvPr>
            <p:ph type="body" sz="quarter" idx="10" hasCustomPrompt="1"/>
          </p:nvPr>
        </p:nvSpPr>
        <p:spPr>
          <a:xfrm>
            <a:off x="533400" y="5257800"/>
            <a:ext cx="7848600" cy="838200"/>
          </a:xfrm>
        </p:spPr>
        <p:txBody>
          <a:bodyPr>
            <a:normAutofit/>
          </a:bodyPr>
          <a:lstStyle>
            <a:lvl1pPr algn="r">
              <a:buNone/>
              <a:defRPr sz="1600"/>
            </a:lvl1pPr>
          </a:lstStyle>
          <a:p>
            <a:pPr lvl="0"/>
            <a:r>
              <a:rPr lang="en-US" dirty="0" smtClean="0"/>
              <a:t>Click to edit Master byline style</a:t>
            </a:r>
          </a:p>
        </p:txBody>
      </p:sp>
    </p:spTree>
    <p:extLst>
      <p:ext uri="{BB962C8B-B14F-4D97-AF65-F5344CB8AC3E}">
        <p14:creationId xmlns:p14="http://schemas.microsoft.com/office/powerpoint/2010/main" val="1461799668"/>
      </p:ext>
    </p:extLst>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1"/>
            <a:ext cx="4038600" cy="472440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1"/>
            <a:ext cx="4038600" cy="472440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p>
            <a:fld id="{BB8C5AF3-AEE6-4099-9307-A0BBEAC46A71}" type="slidenum">
              <a:rPr lang="en-CA" smtClean="0">
                <a:solidFill>
                  <a:srgbClr val="04617B">
                    <a:shade val="90000"/>
                  </a:srgbClr>
                </a:solidFill>
              </a:rPr>
              <a:pPr/>
              <a:t>‹#›</a:t>
            </a:fld>
            <a:endParaRPr lang="en-CA">
              <a:solidFill>
                <a:srgbClr val="04617B">
                  <a:shade val="90000"/>
                </a:srgbClr>
              </a:solidFill>
            </a:endParaRPr>
          </a:p>
        </p:txBody>
      </p:sp>
    </p:spTree>
    <p:extLst>
      <p:ext uri="{BB962C8B-B14F-4D97-AF65-F5344CB8AC3E}">
        <p14:creationId xmlns:p14="http://schemas.microsoft.com/office/powerpoint/2010/main" val="3069564954"/>
      </p:ext>
    </p:extLst>
  </p:cSld>
  <p:clrMapOvr>
    <a:masterClrMapping/>
  </p:clrMapOvr>
  <p:transition spd="med">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p:nvPr userDrawn="1"/>
        </p:nvSpPr>
        <p:spPr>
          <a:xfrm>
            <a:off x="304800" y="457200"/>
            <a:ext cx="2438400" cy="5638800"/>
          </a:xfrm>
          <a:prstGeom prst="rect">
            <a:avLst/>
          </a:prstGeom>
          <a:solidFill>
            <a:schemeClr val="accent1">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sp>
        <p:nvSpPr>
          <p:cNvPr id="2" name="Title 1"/>
          <p:cNvSpPr>
            <a:spLocks noGrp="1"/>
          </p:cNvSpPr>
          <p:nvPr>
            <p:ph type="title"/>
          </p:nvPr>
        </p:nvSpPr>
        <p:spPr>
          <a:xfrm>
            <a:off x="381000" y="514352"/>
            <a:ext cx="2286000" cy="1162050"/>
          </a:xfrm>
        </p:spPr>
        <p:txBody>
          <a:bodyPr lIns="0" anchor="b">
            <a:noAutofit/>
            <a:scene3d>
              <a:camera prst="orthographicFront"/>
              <a:lightRig rig="threePt" dir="t"/>
            </a:scene3d>
            <a:sp3d extrusionH="57150">
              <a:bevelT w="38100" h="38100"/>
              <a:extrusionClr>
                <a:schemeClr val="tx1"/>
              </a:extrusionClr>
            </a:sp3d>
          </a:bodyPr>
          <a:lstStyle>
            <a:lvl1pPr algn="l" rtl="0">
              <a:spcBef>
                <a:spcPct val="0"/>
              </a:spcBef>
              <a:buNone/>
              <a:defRPr sz="2600" b="0">
                <a:ln>
                  <a:noFill/>
                </a:ln>
                <a:solidFill>
                  <a:schemeClr val="tx2">
                    <a:lumMod val="20000"/>
                    <a:lumOff val="80000"/>
                  </a:schemeClr>
                </a:solidFill>
                <a:effectLst/>
                <a:latin typeface="Arial" pitchFamily="34" charset="0"/>
                <a:ea typeface="+mj-ea"/>
                <a:cs typeface="Arial" pitchFamily="34" charset="0"/>
              </a:defRPr>
            </a:lvl1pPr>
          </a:lstStyle>
          <a:p>
            <a:r>
              <a:rPr kumimoji="0" lang="en-US" dirty="0" smtClean="0"/>
              <a:t>Click to edit Master title style</a:t>
            </a:r>
            <a:endParaRPr kumimoji="0" lang="en-US" dirty="0"/>
          </a:p>
        </p:txBody>
      </p:sp>
      <p:sp>
        <p:nvSpPr>
          <p:cNvPr id="3" name="Text Placeholder 2"/>
          <p:cNvSpPr>
            <a:spLocks noGrp="1"/>
          </p:cNvSpPr>
          <p:nvPr>
            <p:ph type="body" idx="2"/>
          </p:nvPr>
        </p:nvSpPr>
        <p:spPr>
          <a:xfrm>
            <a:off x="381000" y="1676400"/>
            <a:ext cx="2286000" cy="4343400"/>
          </a:xfrm>
        </p:spPr>
        <p:txBody>
          <a:bodyPr lIns="18288" rIns="18288"/>
          <a:lstStyle>
            <a:lvl1pPr marL="0" indent="0" algn="l">
              <a:buNone/>
              <a:defRPr sz="1400">
                <a:solidFill>
                  <a:schemeClr val="bg1"/>
                </a:solidFill>
              </a:defRPr>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dirty="0" smtClean="0"/>
              <a:t>Click to edit Master text styles</a:t>
            </a:r>
          </a:p>
        </p:txBody>
      </p:sp>
      <p:sp>
        <p:nvSpPr>
          <p:cNvPr id="4" name="Content Placeholder 3"/>
          <p:cNvSpPr>
            <a:spLocks noGrp="1"/>
          </p:cNvSpPr>
          <p:nvPr>
            <p:ph sz="half" idx="1"/>
          </p:nvPr>
        </p:nvSpPr>
        <p:spPr>
          <a:xfrm>
            <a:off x="3048000" y="533400"/>
            <a:ext cx="5638800" cy="57912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7" name="Slide Number Placeholder 6"/>
          <p:cNvSpPr>
            <a:spLocks noGrp="1"/>
          </p:cNvSpPr>
          <p:nvPr>
            <p:ph type="sldNum" sz="quarter" idx="12"/>
          </p:nvPr>
        </p:nvSpPr>
        <p:spPr/>
        <p:txBody>
          <a:bodyPr/>
          <a:lstStyle/>
          <a:p>
            <a:fld id="{BB8C5AF3-AEE6-4099-9307-A0BBEAC46A71}" type="slidenum">
              <a:rPr lang="en-CA" smtClean="0">
                <a:solidFill>
                  <a:srgbClr val="04617B">
                    <a:shade val="90000"/>
                  </a:srgbClr>
                </a:solidFill>
              </a:rPr>
              <a:pPr/>
              <a:t>‹#›</a:t>
            </a:fld>
            <a:endParaRPr lang="en-CA">
              <a:solidFill>
                <a:srgbClr val="04617B">
                  <a:shade val="90000"/>
                </a:srgbClr>
              </a:solidFill>
            </a:endParaRPr>
          </a:p>
        </p:txBody>
      </p:sp>
      <p:cxnSp>
        <p:nvCxnSpPr>
          <p:cNvPr id="8" name="Straight Connector 7"/>
          <p:cNvCxnSpPr/>
          <p:nvPr userDrawn="1"/>
        </p:nvCxnSpPr>
        <p:spPr>
          <a:xfrm rot="5400000">
            <a:off x="-266700" y="3162300"/>
            <a:ext cx="6325394" cy="794"/>
          </a:xfrm>
          <a:prstGeom prst="line">
            <a:avLst/>
          </a:prstGeom>
          <a:ln w="2540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8234989"/>
      </p:ext>
    </p:extLst>
  </p:cSld>
  <p:clrMapOvr>
    <a:masterClrMapping/>
  </p:clrMapOvr>
  <p:transition spd="med">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Vide">
    <p:spTree>
      <p:nvGrpSpPr>
        <p:cNvPr id="1" name=""/>
        <p:cNvGrpSpPr/>
        <p:nvPr/>
      </p:nvGrpSpPr>
      <p:grpSpPr>
        <a:xfrm>
          <a:off x="0" y="0"/>
          <a:ext cx="0" cy="0"/>
          <a:chOff x="0" y="0"/>
          <a:chExt cx="0" cy="0"/>
        </a:xfrm>
      </p:grpSpPr>
      <p:sp>
        <p:nvSpPr>
          <p:cNvPr id="2" name="Espace réservé du pied de page 1"/>
          <p:cNvSpPr>
            <a:spLocks noGrp="1"/>
          </p:cNvSpPr>
          <p:nvPr>
            <p:ph type="ftr" sz="quarter" idx="10"/>
          </p:nvPr>
        </p:nvSpPr>
        <p:spPr>
          <a:xfrm>
            <a:off x="1219200" y="6400800"/>
            <a:ext cx="3962400" cy="457200"/>
          </a:xfrm>
          <a:prstGeom prst="rect">
            <a:avLst/>
          </a:prstGeom>
        </p:spPr>
        <p:txBody>
          <a:bodyPr vert="horz" wrap="square" lIns="91440" tIns="45720" rIns="91440" bIns="45720" numCol="1" anchor="t" anchorCtr="0" compatLnSpc="1">
            <a:prstTxWarp prst="textNoShape">
              <a:avLst/>
            </a:prstTxWarp>
          </a:bodyPr>
          <a:lstStyle>
            <a:lvl1pPr>
              <a:defRPr sz="600" b="1">
                <a:latin typeface="Swis721 BT" pitchFamily="34" charset="0"/>
                <a:ea typeface="Arial" pitchFamily="-107" charset="0"/>
                <a:cs typeface="Arial" pitchFamily="-107" charset="0"/>
              </a:defRPr>
            </a:lvl1pPr>
          </a:lstStyle>
          <a:p>
            <a:pPr>
              <a:defRPr/>
            </a:pPr>
            <a:endParaRPr lang="en-GB">
              <a:solidFill>
                <a:prstClr val="black"/>
              </a:solidFill>
            </a:endParaRPr>
          </a:p>
          <a:p>
            <a:pPr>
              <a:defRPr/>
            </a:pPr>
            <a:r>
              <a:rPr lang="en-GB">
                <a:solidFill>
                  <a:prstClr val="black"/>
                </a:solidFill>
              </a:rPr>
              <a:t>INTERNATIONAL COMMISSION ON RADIOLOGICAL PROTECTION    </a:t>
            </a:r>
          </a:p>
          <a:p>
            <a:pPr>
              <a:defRPr/>
            </a:pPr>
            <a:endParaRPr lang="en-GB">
              <a:solidFill>
                <a:prstClr val="black"/>
              </a:solidFill>
            </a:endParaRPr>
          </a:p>
        </p:txBody>
      </p:sp>
    </p:spTree>
    <p:extLst>
      <p:ext uri="{BB962C8B-B14F-4D97-AF65-F5344CB8AC3E}">
        <p14:creationId xmlns:p14="http://schemas.microsoft.com/office/powerpoint/2010/main" val="1152904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bg>
      <p:bgRef idx="1002">
        <a:schemeClr val="bg2"/>
      </p:bgRef>
    </p:bg>
    <p:spTree>
      <p:nvGrpSpPr>
        <p:cNvPr id="1" name=""/>
        <p:cNvGrpSpPr/>
        <p:nvPr/>
      </p:nvGrpSpPr>
      <p:grpSpPr>
        <a:xfrm>
          <a:off x="0" y="0"/>
          <a:ext cx="0" cy="0"/>
          <a:chOff x="0" y="0"/>
          <a:chExt cx="0" cy="0"/>
        </a:xfrm>
      </p:grpSpPr>
      <p:pic>
        <p:nvPicPr>
          <p:cNvPr id="18" name="Picture 17" descr="ICRP Logo.gif"/>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76200" y="76200"/>
            <a:ext cx="4267200" cy="1363323"/>
          </a:xfrm>
          <a:prstGeom prst="rect">
            <a:avLst/>
          </a:prstGeom>
          <a:effectLst>
            <a:innerShdw blurRad="63500" dist="50800" dir="2700000">
              <a:prstClr val="black">
                <a:alpha val="50000"/>
              </a:prstClr>
            </a:innerShdw>
            <a:reflection blurRad="6350" stA="50000" endA="300" endPos="55000" dir="5400000" sy="-100000" algn="bl" rotWithShape="0"/>
          </a:effectLst>
        </p:spPr>
      </p:pic>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800" b="1">
                <a:ln>
                  <a:noFill/>
                </a:ln>
                <a:solidFill>
                  <a:schemeClr val="accent3">
                    <a:tint val="90000"/>
                    <a:satMod val="120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cxnSp>
        <p:nvCxnSpPr>
          <p:cNvPr id="21" name="Straight Connector 20"/>
          <p:cNvCxnSpPr/>
          <p:nvPr userDrawn="1"/>
        </p:nvCxnSpPr>
        <p:spPr>
          <a:xfrm>
            <a:off x="0" y="3200400"/>
            <a:ext cx="8382000" cy="1588"/>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32" name="Text Placeholder 31"/>
          <p:cNvSpPr>
            <a:spLocks noGrp="1"/>
          </p:cNvSpPr>
          <p:nvPr>
            <p:ph type="body" sz="quarter" idx="10" hasCustomPrompt="1"/>
          </p:nvPr>
        </p:nvSpPr>
        <p:spPr>
          <a:xfrm>
            <a:off x="533400" y="5257800"/>
            <a:ext cx="7848600" cy="838200"/>
          </a:xfrm>
        </p:spPr>
        <p:txBody>
          <a:bodyPr>
            <a:normAutofit/>
          </a:bodyPr>
          <a:lstStyle>
            <a:lvl1pPr algn="r">
              <a:buNone/>
              <a:defRPr sz="1600"/>
            </a:lvl1pPr>
          </a:lstStyle>
          <a:p>
            <a:pPr lvl="0"/>
            <a:r>
              <a:rPr lang="en-US" dirty="0" smtClean="0"/>
              <a:t>Click to edit Master byline style</a:t>
            </a:r>
          </a:p>
        </p:txBody>
      </p:sp>
    </p:spTree>
    <p:extLst>
      <p:ext uri="{BB962C8B-B14F-4D97-AF65-F5344CB8AC3E}">
        <p14:creationId xmlns:p14="http://schemas.microsoft.com/office/powerpoint/2010/main" val="465214465"/>
      </p:ext>
    </p:extLst>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0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530352" y="2704664"/>
            <a:ext cx="7772400" cy="1509712"/>
          </a:xfrm>
        </p:spPr>
        <p:txBody>
          <a:bodyPr lIns="45720" rIns="45720" anchor="t">
            <a:normAutofit/>
          </a:bodyPr>
          <a:lstStyle>
            <a:lvl1pPr marL="0" indent="0">
              <a:buNone/>
              <a:defRPr sz="24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Click to edit Master text styles</a:t>
            </a: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3186537993"/>
      </p:ext>
    </p:extLst>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600200"/>
            <a:ext cx="8229600" cy="47244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724618287"/>
      </p:ext>
    </p:extLst>
  </p:cSld>
  <p:clrMapOvr>
    <a:masterClrMapping/>
  </p:clrMapOvr>
  <p:transition spd="med">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1"/>
            <a:ext cx="4038600" cy="472440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1"/>
            <a:ext cx="4038600" cy="472440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p>
            <a:fld id="{BB8C5AF3-AEE6-4099-9307-A0BBEAC46A71}" type="slidenum">
              <a:rPr lang="en-CA" smtClean="0">
                <a:solidFill>
                  <a:srgbClr val="04617B">
                    <a:shade val="90000"/>
                  </a:srgbClr>
                </a:solidFill>
              </a:rPr>
              <a:pPr/>
              <a:t>‹#›</a:t>
            </a:fld>
            <a:endParaRPr lang="en-CA">
              <a:solidFill>
                <a:srgbClr val="04617B">
                  <a:shade val="90000"/>
                </a:srgbClr>
              </a:solidFill>
            </a:endParaRPr>
          </a:p>
        </p:txBody>
      </p:sp>
    </p:spTree>
    <p:extLst>
      <p:ext uri="{BB962C8B-B14F-4D97-AF65-F5344CB8AC3E}">
        <p14:creationId xmlns:p14="http://schemas.microsoft.com/office/powerpoint/2010/main" val="2005028895"/>
      </p:ext>
    </p:extLst>
  </p:cSld>
  <p:clrMapOvr>
    <a:masterClrMapping/>
  </p:clrMapOvr>
  <p:transition spd="med">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p:nvPr userDrawn="1"/>
        </p:nvSpPr>
        <p:spPr>
          <a:xfrm>
            <a:off x="304800" y="457200"/>
            <a:ext cx="2438400" cy="5638800"/>
          </a:xfrm>
          <a:prstGeom prst="rect">
            <a:avLst/>
          </a:prstGeom>
          <a:solidFill>
            <a:schemeClr val="accent1">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sp>
        <p:nvSpPr>
          <p:cNvPr id="2" name="Title 1"/>
          <p:cNvSpPr>
            <a:spLocks noGrp="1"/>
          </p:cNvSpPr>
          <p:nvPr>
            <p:ph type="title"/>
          </p:nvPr>
        </p:nvSpPr>
        <p:spPr>
          <a:xfrm>
            <a:off x="381000" y="514352"/>
            <a:ext cx="2286000" cy="1162050"/>
          </a:xfrm>
        </p:spPr>
        <p:txBody>
          <a:bodyPr lIns="0" anchor="b">
            <a:noAutofit/>
            <a:scene3d>
              <a:camera prst="orthographicFront"/>
              <a:lightRig rig="threePt" dir="t"/>
            </a:scene3d>
            <a:sp3d extrusionH="57150">
              <a:bevelT w="38100" h="38100"/>
              <a:extrusionClr>
                <a:schemeClr val="tx1"/>
              </a:extrusionClr>
            </a:sp3d>
          </a:bodyPr>
          <a:lstStyle>
            <a:lvl1pPr algn="l" rtl="0">
              <a:spcBef>
                <a:spcPct val="0"/>
              </a:spcBef>
              <a:buNone/>
              <a:defRPr sz="2600" b="0">
                <a:ln>
                  <a:noFill/>
                </a:ln>
                <a:solidFill>
                  <a:schemeClr val="tx2">
                    <a:lumMod val="20000"/>
                    <a:lumOff val="80000"/>
                  </a:schemeClr>
                </a:solidFill>
                <a:effectLst/>
                <a:latin typeface="Arial" pitchFamily="34" charset="0"/>
                <a:ea typeface="+mj-ea"/>
                <a:cs typeface="Arial" pitchFamily="34" charset="0"/>
              </a:defRPr>
            </a:lvl1pPr>
          </a:lstStyle>
          <a:p>
            <a:r>
              <a:rPr kumimoji="0" lang="en-US" dirty="0" smtClean="0"/>
              <a:t>Click to edit Master title style</a:t>
            </a:r>
            <a:endParaRPr kumimoji="0" lang="en-US" dirty="0"/>
          </a:p>
        </p:txBody>
      </p:sp>
      <p:sp>
        <p:nvSpPr>
          <p:cNvPr id="3" name="Text Placeholder 2"/>
          <p:cNvSpPr>
            <a:spLocks noGrp="1"/>
          </p:cNvSpPr>
          <p:nvPr>
            <p:ph type="body" idx="2"/>
          </p:nvPr>
        </p:nvSpPr>
        <p:spPr>
          <a:xfrm>
            <a:off x="381000" y="1676400"/>
            <a:ext cx="2286000" cy="4343400"/>
          </a:xfrm>
        </p:spPr>
        <p:txBody>
          <a:bodyPr lIns="18288" rIns="18288"/>
          <a:lstStyle>
            <a:lvl1pPr marL="0" indent="0" algn="l">
              <a:buNone/>
              <a:defRPr sz="1400">
                <a:solidFill>
                  <a:schemeClr val="bg1"/>
                </a:solidFill>
              </a:defRPr>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dirty="0" smtClean="0"/>
              <a:t>Click to edit Master text styles</a:t>
            </a:r>
          </a:p>
        </p:txBody>
      </p:sp>
      <p:sp>
        <p:nvSpPr>
          <p:cNvPr id="4" name="Content Placeholder 3"/>
          <p:cNvSpPr>
            <a:spLocks noGrp="1"/>
          </p:cNvSpPr>
          <p:nvPr>
            <p:ph sz="half" idx="1"/>
          </p:nvPr>
        </p:nvSpPr>
        <p:spPr>
          <a:xfrm>
            <a:off x="3048000" y="533400"/>
            <a:ext cx="5638800" cy="57912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7" name="Slide Number Placeholder 6"/>
          <p:cNvSpPr>
            <a:spLocks noGrp="1"/>
          </p:cNvSpPr>
          <p:nvPr>
            <p:ph type="sldNum" sz="quarter" idx="12"/>
          </p:nvPr>
        </p:nvSpPr>
        <p:spPr/>
        <p:txBody>
          <a:bodyPr/>
          <a:lstStyle/>
          <a:p>
            <a:fld id="{BB8C5AF3-AEE6-4099-9307-A0BBEAC46A71}" type="slidenum">
              <a:rPr lang="en-CA" smtClean="0">
                <a:solidFill>
                  <a:srgbClr val="04617B">
                    <a:shade val="90000"/>
                  </a:srgbClr>
                </a:solidFill>
              </a:rPr>
              <a:pPr/>
              <a:t>‹#›</a:t>
            </a:fld>
            <a:endParaRPr lang="en-CA">
              <a:solidFill>
                <a:srgbClr val="04617B">
                  <a:shade val="90000"/>
                </a:srgbClr>
              </a:solidFill>
            </a:endParaRPr>
          </a:p>
        </p:txBody>
      </p:sp>
      <p:cxnSp>
        <p:nvCxnSpPr>
          <p:cNvPr id="8" name="Straight Connector 7"/>
          <p:cNvCxnSpPr/>
          <p:nvPr userDrawn="1"/>
        </p:nvCxnSpPr>
        <p:spPr>
          <a:xfrm rot="5400000">
            <a:off x="-266700" y="3162300"/>
            <a:ext cx="6325394" cy="794"/>
          </a:xfrm>
          <a:prstGeom prst="line">
            <a:avLst/>
          </a:prstGeom>
          <a:ln w="2540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2566901"/>
      </p:ext>
    </p:extLst>
  </p:cSld>
  <p:clrMapOvr>
    <a:masterClrMapping/>
  </p:clrMapOvr>
  <p:transition spd="med">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Vide">
    <p:spTree>
      <p:nvGrpSpPr>
        <p:cNvPr id="1" name=""/>
        <p:cNvGrpSpPr/>
        <p:nvPr/>
      </p:nvGrpSpPr>
      <p:grpSpPr>
        <a:xfrm>
          <a:off x="0" y="0"/>
          <a:ext cx="0" cy="0"/>
          <a:chOff x="0" y="0"/>
          <a:chExt cx="0" cy="0"/>
        </a:xfrm>
      </p:grpSpPr>
      <p:sp>
        <p:nvSpPr>
          <p:cNvPr id="2" name="Espace réservé du pied de page 1"/>
          <p:cNvSpPr>
            <a:spLocks noGrp="1"/>
          </p:cNvSpPr>
          <p:nvPr>
            <p:ph type="ftr" sz="quarter" idx="10"/>
          </p:nvPr>
        </p:nvSpPr>
        <p:spPr>
          <a:xfrm>
            <a:off x="1219200" y="6400800"/>
            <a:ext cx="3962400" cy="457200"/>
          </a:xfrm>
          <a:prstGeom prst="rect">
            <a:avLst/>
          </a:prstGeom>
        </p:spPr>
        <p:txBody>
          <a:bodyPr vert="horz" wrap="square" lIns="91440" tIns="45720" rIns="91440" bIns="45720" numCol="1" anchor="t" anchorCtr="0" compatLnSpc="1">
            <a:prstTxWarp prst="textNoShape">
              <a:avLst/>
            </a:prstTxWarp>
          </a:bodyPr>
          <a:lstStyle>
            <a:lvl1pPr>
              <a:defRPr sz="600" b="1">
                <a:latin typeface="Swis721 BT" pitchFamily="34" charset="0"/>
                <a:ea typeface="Arial" pitchFamily="-107" charset="0"/>
                <a:cs typeface="Arial" pitchFamily="-107" charset="0"/>
              </a:defRPr>
            </a:lvl1pPr>
          </a:lstStyle>
          <a:p>
            <a:pPr>
              <a:defRPr/>
            </a:pPr>
            <a:endParaRPr lang="en-GB">
              <a:solidFill>
                <a:prstClr val="black"/>
              </a:solidFill>
            </a:endParaRPr>
          </a:p>
          <a:p>
            <a:pPr>
              <a:defRPr/>
            </a:pPr>
            <a:r>
              <a:rPr lang="en-GB">
                <a:solidFill>
                  <a:prstClr val="black"/>
                </a:solidFill>
              </a:rPr>
              <a:t>INTERNATIONAL COMMISSION ON RADIOLOGICAL PROTECTION    </a:t>
            </a:r>
          </a:p>
          <a:p>
            <a:pPr>
              <a:defRPr/>
            </a:pPr>
            <a:endParaRPr lang="en-GB">
              <a:solidFill>
                <a:prstClr val="black"/>
              </a:solidFill>
            </a:endParaRPr>
          </a:p>
        </p:txBody>
      </p:sp>
    </p:spTree>
    <p:extLst>
      <p:ext uri="{BB962C8B-B14F-4D97-AF65-F5344CB8AC3E}">
        <p14:creationId xmlns:p14="http://schemas.microsoft.com/office/powerpoint/2010/main" val="17103277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p:bg>
      <p:bgRef idx="1002">
        <a:schemeClr val="bg2"/>
      </p:bgRef>
    </p:bg>
    <p:spTree>
      <p:nvGrpSpPr>
        <p:cNvPr id="1" name=""/>
        <p:cNvGrpSpPr/>
        <p:nvPr/>
      </p:nvGrpSpPr>
      <p:grpSpPr>
        <a:xfrm>
          <a:off x="0" y="0"/>
          <a:ext cx="0" cy="0"/>
          <a:chOff x="0" y="0"/>
          <a:chExt cx="0" cy="0"/>
        </a:xfrm>
      </p:grpSpPr>
      <p:pic>
        <p:nvPicPr>
          <p:cNvPr id="18" name="Picture 17" descr="ICRP Logo.gif"/>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76200" y="76200"/>
            <a:ext cx="4267200" cy="1363323"/>
          </a:xfrm>
          <a:prstGeom prst="rect">
            <a:avLst/>
          </a:prstGeom>
          <a:effectLst>
            <a:innerShdw blurRad="63500" dist="50800" dir="2700000">
              <a:prstClr val="black">
                <a:alpha val="50000"/>
              </a:prstClr>
            </a:innerShdw>
            <a:reflection blurRad="6350" stA="50000" endA="300" endPos="55000" dir="5400000" sy="-100000" algn="bl" rotWithShape="0"/>
          </a:effectLst>
        </p:spPr>
      </p:pic>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800" b="1">
                <a:ln>
                  <a:noFill/>
                </a:ln>
                <a:solidFill>
                  <a:schemeClr val="accent3">
                    <a:tint val="90000"/>
                    <a:satMod val="120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cxnSp>
        <p:nvCxnSpPr>
          <p:cNvPr id="21" name="Straight Connector 20"/>
          <p:cNvCxnSpPr/>
          <p:nvPr userDrawn="1"/>
        </p:nvCxnSpPr>
        <p:spPr>
          <a:xfrm>
            <a:off x="0" y="3200400"/>
            <a:ext cx="8382000" cy="1588"/>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32" name="Text Placeholder 31"/>
          <p:cNvSpPr>
            <a:spLocks noGrp="1"/>
          </p:cNvSpPr>
          <p:nvPr>
            <p:ph type="body" sz="quarter" idx="10" hasCustomPrompt="1"/>
          </p:nvPr>
        </p:nvSpPr>
        <p:spPr>
          <a:xfrm>
            <a:off x="533400" y="5257800"/>
            <a:ext cx="7848600" cy="838200"/>
          </a:xfrm>
        </p:spPr>
        <p:txBody>
          <a:bodyPr>
            <a:normAutofit/>
          </a:bodyPr>
          <a:lstStyle>
            <a:lvl1pPr algn="r">
              <a:buNone/>
              <a:defRPr sz="1600"/>
            </a:lvl1pPr>
          </a:lstStyle>
          <a:p>
            <a:pPr lvl="0"/>
            <a:r>
              <a:rPr lang="en-US" dirty="0" smtClean="0"/>
              <a:t>Click to edit Master byline style</a:t>
            </a:r>
          </a:p>
        </p:txBody>
      </p:sp>
    </p:spTree>
    <p:extLst>
      <p:ext uri="{BB962C8B-B14F-4D97-AF65-F5344CB8AC3E}">
        <p14:creationId xmlns:p14="http://schemas.microsoft.com/office/powerpoint/2010/main" val="4189902722"/>
      </p:ext>
    </p:extLst>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0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530352" y="2704664"/>
            <a:ext cx="7772400" cy="1509712"/>
          </a:xfrm>
        </p:spPr>
        <p:txBody>
          <a:bodyPr lIns="45720" rIns="45720" anchor="t">
            <a:normAutofit/>
          </a:bodyPr>
          <a:lstStyle>
            <a:lvl1pPr marL="0" indent="0">
              <a:buNone/>
              <a:defRPr sz="24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Click to edit Master text styles</a:t>
            </a: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490792807"/>
      </p:ext>
    </p:extLst>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0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530352" y="2704664"/>
            <a:ext cx="7772400" cy="1509712"/>
          </a:xfrm>
        </p:spPr>
        <p:txBody>
          <a:bodyPr lIns="45720" rIns="45720" anchor="t">
            <a:normAutofit/>
          </a:bodyPr>
          <a:lstStyle>
            <a:lvl1pPr marL="0" indent="0">
              <a:buNone/>
              <a:defRPr sz="24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Click to edit Master text styles</a:t>
            </a: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479469493"/>
      </p:ext>
    </p:extLst>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600200"/>
            <a:ext cx="8229600" cy="47244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766887525"/>
      </p:ext>
    </p:extLst>
  </p:cSld>
  <p:clrMapOvr>
    <a:masterClrMapping/>
  </p:clrMapOvr>
  <p:transition spd="med">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1"/>
            <a:ext cx="4038600" cy="472440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1"/>
            <a:ext cx="4038600" cy="472440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p>
            <a:fld id="{BB8C5AF3-AEE6-4099-9307-A0BBEAC46A71}" type="slidenum">
              <a:rPr lang="en-CA" smtClean="0">
                <a:solidFill>
                  <a:srgbClr val="04617B">
                    <a:shade val="90000"/>
                  </a:srgbClr>
                </a:solidFill>
              </a:rPr>
              <a:pPr/>
              <a:t>‹#›</a:t>
            </a:fld>
            <a:endParaRPr lang="en-CA">
              <a:solidFill>
                <a:srgbClr val="04617B">
                  <a:shade val="90000"/>
                </a:srgbClr>
              </a:solidFill>
            </a:endParaRPr>
          </a:p>
        </p:txBody>
      </p:sp>
    </p:spTree>
    <p:extLst>
      <p:ext uri="{BB962C8B-B14F-4D97-AF65-F5344CB8AC3E}">
        <p14:creationId xmlns:p14="http://schemas.microsoft.com/office/powerpoint/2010/main" val="1919016874"/>
      </p:ext>
    </p:extLst>
  </p:cSld>
  <p:clrMapOvr>
    <a:masterClrMapping/>
  </p:clrMapOvr>
  <p:transition spd="med">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p:nvPr userDrawn="1"/>
        </p:nvSpPr>
        <p:spPr>
          <a:xfrm>
            <a:off x="304800" y="457200"/>
            <a:ext cx="2438400" cy="5638800"/>
          </a:xfrm>
          <a:prstGeom prst="rect">
            <a:avLst/>
          </a:prstGeom>
          <a:solidFill>
            <a:schemeClr val="accent1">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sp>
        <p:nvSpPr>
          <p:cNvPr id="2" name="Title 1"/>
          <p:cNvSpPr>
            <a:spLocks noGrp="1"/>
          </p:cNvSpPr>
          <p:nvPr>
            <p:ph type="title"/>
          </p:nvPr>
        </p:nvSpPr>
        <p:spPr>
          <a:xfrm>
            <a:off x="381000" y="514352"/>
            <a:ext cx="2286000" cy="1162050"/>
          </a:xfrm>
        </p:spPr>
        <p:txBody>
          <a:bodyPr lIns="0" anchor="b">
            <a:noAutofit/>
            <a:scene3d>
              <a:camera prst="orthographicFront"/>
              <a:lightRig rig="threePt" dir="t"/>
            </a:scene3d>
            <a:sp3d extrusionH="57150">
              <a:bevelT w="38100" h="38100"/>
              <a:extrusionClr>
                <a:schemeClr val="tx1"/>
              </a:extrusionClr>
            </a:sp3d>
          </a:bodyPr>
          <a:lstStyle>
            <a:lvl1pPr algn="l" rtl="0">
              <a:spcBef>
                <a:spcPct val="0"/>
              </a:spcBef>
              <a:buNone/>
              <a:defRPr sz="2600" b="0">
                <a:ln>
                  <a:noFill/>
                </a:ln>
                <a:solidFill>
                  <a:schemeClr val="tx2">
                    <a:lumMod val="20000"/>
                    <a:lumOff val="80000"/>
                  </a:schemeClr>
                </a:solidFill>
                <a:effectLst/>
                <a:latin typeface="Arial" pitchFamily="34" charset="0"/>
                <a:ea typeface="+mj-ea"/>
                <a:cs typeface="Arial" pitchFamily="34" charset="0"/>
              </a:defRPr>
            </a:lvl1pPr>
          </a:lstStyle>
          <a:p>
            <a:r>
              <a:rPr kumimoji="0" lang="en-US" dirty="0" smtClean="0"/>
              <a:t>Click to edit Master title style</a:t>
            </a:r>
            <a:endParaRPr kumimoji="0" lang="en-US" dirty="0"/>
          </a:p>
        </p:txBody>
      </p:sp>
      <p:sp>
        <p:nvSpPr>
          <p:cNvPr id="3" name="Text Placeholder 2"/>
          <p:cNvSpPr>
            <a:spLocks noGrp="1"/>
          </p:cNvSpPr>
          <p:nvPr>
            <p:ph type="body" idx="2"/>
          </p:nvPr>
        </p:nvSpPr>
        <p:spPr>
          <a:xfrm>
            <a:off x="381000" y="1676400"/>
            <a:ext cx="2286000" cy="4343400"/>
          </a:xfrm>
        </p:spPr>
        <p:txBody>
          <a:bodyPr lIns="18288" rIns="18288"/>
          <a:lstStyle>
            <a:lvl1pPr marL="0" indent="0" algn="l">
              <a:buNone/>
              <a:defRPr sz="1400">
                <a:solidFill>
                  <a:schemeClr val="bg1"/>
                </a:solidFill>
              </a:defRPr>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dirty="0" smtClean="0"/>
              <a:t>Click to edit Master text styles</a:t>
            </a:r>
          </a:p>
        </p:txBody>
      </p:sp>
      <p:sp>
        <p:nvSpPr>
          <p:cNvPr id="4" name="Content Placeholder 3"/>
          <p:cNvSpPr>
            <a:spLocks noGrp="1"/>
          </p:cNvSpPr>
          <p:nvPr>
            <p:ph sz="half" idx="1"/>
          </p:nvPr>
        </p:nvSpPr>
        <p:spPr>
          <a:xfrm>
            <a:off x="3048000" y="533400"/>
            <a:ext cx="5638800" cy="57912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7" name="Slide Number Placeholder 6"/>
          <p:cNvSpPr>
            <a:spLocks noGrp="1"/>
          </p:cNvSpPr>
          <p:nvPr>
            <p:ph type="sldNum" sz="quarter" idx="12"/>
          </p:nvPr>
        </p:nvSpPr>
        <p:spPr/>
        <p:txBody>
          <a:bodyPr/>
          <a:lstStyle/>
          <a:p>
            <a:fld id="{BB8C5AF3-AEE6-4099-9307-A0BBEAC46A71}" type="slidenum">
              <a:rPr lang="en-CA" smtClean="0">
                <a:solidFill>
                  <a:srgbClr val="04617B">
                    <a:shade val="90000"/>
                  </a:srgbClr>
                </a:solidFill>
              </a:rPr>
              <a:pPr/>
              <a:t>‹#›</a:t>
            </a:fld>
            <a:endParaRPr lang="en-CA">
              <a:solidFill>
                <a:srgbClr val="04617B">
                  <a:shade val="90000"/>
                </a:srgbClr>
              </a:solidFill>
            </a:endParaRPr>
          </a:p>
        </p:txBody>
      </p:sp>
      <p:cxnSp>
        <p:nvCxnSpPr>
          <p:cNvPr id="8" name="Straight Connector 7"/>
          <p:cNvCxnSpPr/>
          <p:nvPr userDrawn="1"/>
        </p:nvCxnSpPr>
        <p:spPr>
          <a:xfrm rot="5400000">
            <a:off x="-266700" y="3162300"/>
            <a:ext cx="6325394" cy="794"/>
          </a:xfrm>
          <a:prstGeom prst="line">
            <a:avLst/>
          </a:prstGeom>
          <a:ln w="2540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6877563"/>
      </p:ext>
    </p:extLst>
  </p:cSld>
  <p:clrMapOvr>
    <a:masterClrMapping/>
  </p:clrMapOvr>
  <p:transition spd="med">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cSld name="Vide">
    <p:spTree>
      <p:nvGrpSpPr>
        <p:cNvPr id="1" name=""/>
        <p:cNvGrpSpPr/>
        <p:nvPr/>
      </p:nvGrpSpPr>
      <p:grpSpPr>
        <a:xfrm>
          <a:off x="0" y="0"/>
          <a:ext cx="0" cy="0"/>
          <a:chOff x="0" y="0"/>
          <a:chExt cx="0" cy="0"/>
        </a:xfrm>
      </p:grpSpPr>
      <p:sp>
        <p:nvSpPr>
          <p:cNvPr id="2" name="Espace réservé du pied de page 1"/>
          <p:cNvSpPr>
            <a:spLocks noGrp="1"/>
          </p:cNvSpPr>
          <p:nvPr>
            <p:ph type="ftr" sz="quarter" idx="10"/>
          </p:nvPr>
        </p:nvSpPr>
        <p:spPr>
          <a:xfrm>
            <a:off x="1219200" y="6400800"/>
            <a:ext cx="3962400" cy="457200"/>
          </a:xfrm>
          <a:prstGeom prst="rect">
            <a:avLst/>
          </a:prstGeom>
        </p:spPr>
        <p:txBody>
          <a:bodyPr vert="horz" wrap="square" lIns="91440" tIns="45720" rIns="91440" bIns="45720" numCol="1" anchor="t" anchorCtr="0" compatLnSpc="1">
            <a:prstTxWarp prst="textNoShape">
              <a:avLst/>
            </a:prstTxWarp>
          </a:bodyPr>
          <a:lstStyle>
            <a:lvl1pPr>
              <a:defRPr sz="600" b="1">
                <a:latin typeface="Swis721 BT" pitchFamily="34" charset="0"/>
                <a:ea typeface="Arial" pitchFamily="-107" charset="0"/>
                <a:cs typeface="Arial" pitchFamily="-107" charset="0"/>
              </a:defRPr>
            </a:lvl1pPr>
          </a:lstStyle>
          <a:p>
            <a:pPr>
              <a:defRPr/>
            </a:pPr>
            <a:endParaRPr lang="en-GB">
              <a:solidFill>
                <a:prstClr val="black"/>
              </a:solidFill>
            </a:endParaRPr>
          </a:p>
          <a:p>
            <a:pPr>
              <a:defRPr/>
            </a:pPr>
            <a:r>
              <a:rPr lang="en-GB">
                <a:solidFill>
                  <a:prstClr val="black"/>
                </a:solidFill>
              </a:rPr>
              <a:t>INTERNATIONAL COMMISSION ON RADIOLOGICAL PROTECTION    </a:t>
            </a:r>
          </a:p>
          <a:p>
            <a:pPr>
              <a:defRPr/>
            </a:pPr>
            <a:endParaRPr lang="en-GB">
              <a:solidFill>
                <a:prstClr val="black"/>
              </a:solidFill>
            </a:endParaRPr>
          </a:p>
        </p:txBody>
      </p:sp>
    </p:spTree>
    <p:extLst>
      <p:ext uri="{BB962C8B-B14F-4D97-AF65-F5344CB8AC3E}">
        <p14:creationId xmlns:p14="http://schemas.microsoft.com/office/powerpoint/2010/main" val="19396633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10B6F20-646A-4051-B21E-573A77F4E36B}"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D1AC3F8-4710-4E38-866C-D34EBCEAEE4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303854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0B6F20-646A-4051-B21E-573A77F4E36B}"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D1AC3F8-4710-4E38-866C-D34EBCEAEE4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076996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0B6F20-646A-4051-B21E-573A77F4E36B}"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D1AC3F8-4710-4E38-866C-D34EBCEAEE4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32357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10B6F20-646A-4051-B21E-573A77F4E36B}" type="datetimeFigureOut">
              <a:rPr lang="en-GB">
                <a:solidFill>
                  <a:prstClr val="black">
                    <a:tint val="75000"/>
                  </a:prstClr>
                </a:solidFill>
              </a:rPr>
              <a:pPr/>
              <a:t>09/06/2015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2D1AC3F8-4710-4E38-866C-D34EBCEAEE4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496129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10B6F20-646A-4051-B21E-573A77F4E36B}" type="datetimeFigureOut">
              <a:rPr lang="en-GB">
                <a:solidFill>
                  <a:prstClr val="black">
                    <a:tint val="75000"/>
                  </a:prstClr>
                </a:solidFill>
              </a:rPr>
              <a:pPr/>
              <a:t>09/06/2015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2D1AC3F8-4710-4E38-866C-D34EBCEAEE4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39823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600200"/>
            <a:ext cx="8229600" cy="47244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446348900"/>
      </p:ext>
    </p:extLst>
  </p:cSld>
  <p:clrMapOvr>
    <a:masterClrMapping/>
  </p:clrMapOvr>
  <p:transition spd="med">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10B6F20-646A-4051-B21E-573A77F4E36B}" type="datetimeFigureOut">
              <a:rPr lang="en-GB">
                <a:solidFill>
                  <a:prstClr val="black">
                    <a:tint val="75000"/>
                  </a:prstClr>
                </a:solidFill>
              </a:rPr>
              <a:pPr/>
              <a:t>09/06/2015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2D1AC3F8-4710-4E38-866C-D34EBCEAEE4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089617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0B6F20-646A-4051-B21E-573A77F4E36B}" type="datetimeFigureOut">
              <a:rPr lang="en-GB">
                <a:solidFill>
                  <a:prstClr val="black">
                    <a:tint val="75000"/>
                  </a:prstClr>
                </a:solidFill>
              </a:rPr>
              <a:pPr/>
              <a:t>09/06/2015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2D1AC3F8-4710-4E38-866C-D34EBCEAEE4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417759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0B6F20-646A-4051-B21E-573A77F4E36B}" type="datetimeFigureOut">
              <a:rPr lang="en-GB">
                <a:solidFill>
                  <a:prstClr val="black">
                    <a:tint val="75000"/>
                  </a:prstClr>
                </a:solidFill>
              </a:rPr>
              <a:pPr/>
              <a:t>09/06/2015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2D1AC3F8-4710-4E38-866C-D34EBCEAEE4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976659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0B6F20-646A-4051-B21E-573A77F4E36B}" type="datetimeFigureOut">
              <a:rPr lang="en-GB">
                <a:solidFill>
                  <a:prstClr val="black">
                    <a:tint val="75000"/>
                  </a:prstClr>
                </a:solidFill>
              </a:rPr>
              <a:pPr/>
              <a:t>09/06/2015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2D1AC3F8-4710-4E38-866C-D34EBCEAEE4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774136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0B6F20-646A-4051-B21E-573A77F4E36B}"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D1AC3F8-4710-4E38-866C-D34EBCEAEE4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4169636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0B6F20-646A-4051-B21E-573A77F4E36B}"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D1AC3F8-4710-4E38-866C-D34EBCEAEE4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7720554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437637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3457340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32213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70954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1"/>
            <a:ext cx="4038600" cy="472440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1"/>
            <a:ext cx="4038600" cy="472440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p>
            <a:fld id="{BB8C5AF3-AEE6-4099-9307-A0BBEAC46A71}" type="slidenum">
              <a:rPr lang="en-CA" smtClean="0">
                <a:solidFill>
                  <a:srgbClr val="04617B">
                    <a:shade val="90000"/>
                  </a:srgbClr>
                </a:solidFill>
              </a:rPr>
              <a:pPr/>
              <a:t>‹#›</a:t>
            </a:fld>
            <a:endParaRPr lang="en-CA">
              <a:solidFill>
                <a:srgbClr val="04617B">
                  <a:shade val="90000"/>
                </a:srgbClr>
              </a:solidFill>
            </a:endParaRPr>
          </a:p>
        </p:txBody>
      </p:sp>
    </p:spTree>
    <p:extLst>
      <p:ext uri="{BB962C8B-B14F-4D97-AF65-F5344CB8AC3E}">
        <p14:creationId xmlns:p14="http://schemas.microsoft.com/office/powerpoint/2010/main" val="693295965"/>
      </p:ext>
    </p:extLst>
  </p:cSld>
  <p:clrMapOvr>
    <a:masterClrMapping/>
  </p:clrMapOvr>
  <p:transition spd="med">
    <p:fad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7500767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9298187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3171487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5610436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3558252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3549342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15001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5400836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470473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87355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p:nvPr userDrawn="1"/>
        </p:nvSpPr>
        <p:spPr>
          <a:xfrm>
            <a:off x="304800" y="457200"/>
            <a:ext cx="2438400" cy="5638800"/>
          </a:xfrm>
          <a:prstGeom prst="rect">
            <a:avLst/>
          </a:prstGeom>
          <a:solidFill>
            <a:schemeClr val="accent1">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sp>
        <p:nvSpPr>
          <p:cNvPr id="2" name="Title 1"/>
          <p:cNvSpPr>
            <a:spLocks noGrp="1"/>
          </p:cNvSpPr>
          <p:nvPr>
            <p:ph type="title"/>
          </p:nvPr>
        </p:nvSpPr>
        <p:spPr>
          <a:xfrm>
            <a:off x="381000" y="514352"/>
            <a:ext cx="2286000" cy="1162050"/>
          </a:xfrm>
        </p:spPr>
        <p:txBody>
          <a:bodyPr lIns="0" anchor="b">
            <a:noAutofit/>
            <a:scene3d>
              <a:camera prst="orthographicFront"/>
              <a:lightRig rig="threePt" dir="t"/>
            </a:scene3d>
            <a:sp3d extrusionH="57150">
              <a:bevelT w="38100" h="38100"/>
              <a:extrusionClr>
                <a:schemeClr val="tx1"/>
              </a:extrusionClr>
            </a:sp3d>
          </a:bodyPr>
          <a:lstStyle>
            <a:lvl1pPr algn="l" rtl="0">
              <a:spcBef>
                <a:spcPct val="0"/>
              </a:spcBef>
              <a:buNone/>
              <a:defRPr sz="2600" b="0">
                <a:ln>
                  <a:noFill/>
                </a:ln>
                <a:solidFill>
                  <a:schemeClr val="tx2">
                    <a:lumMod val="20000"/>
                    <a:lumOff val="80000"/>
                  </a:schemeClr>
                </a:solidFill>
                <a:effectLst/>
                <a:latin typeface="Arial" pitchFamily="34" charset="0"/>
                <a:ea typeface="+mj-ea"/>
                <a:cs typeface="Arial" pitchFamily="34" charset="0"/>
              </a:defRPr>
            </a:lvl1pPr>
          </a:lstStyle>
          <a:p>
            <a:r>
              <a:rPr kumimoji="0" lang="en-US" dirty="0" smtClean="0"/>
              <a:t>Click to edit Master title style</a:t>
            </a:r>
            <a:endParaRPr kumimoji="0" lang="en-US" dirty="0"/>
          </a:p>
        </p:txBody>
      </p:sp>
      <p:sp>
        <p:nvSpPr>
          <p:cNvPr id="3" name="Text Placeholder 2"/>
          <p:cNvSpPr>
            <a:spLocks noGrp="1"/>
          </p:cNvSpPr>
          <p:nvPr>
            <p:ph type="body" idx="2"/>
          </p:nvPr>
        </p:nvSpPr>
        <p:spPr>
          <a:xfrm>
            <a:off x="381000" y="1676400"/>
            <a:ext cx="2286000" cy="4343400"/>
          </a:xfrm>
        </p:spPr>
        <p:txBody>
          <a:bodyPr lIns="18288" rIns="18288"/>
          <a:lstStyle>
            <a:lvl1pPr marL="0" indent="0" algn="l">
              <a:buNone/>
              <a:defRPr sz="1400">
                <a:solidFill>
                  <a:schemeClr val="bg1"/>
                </a:solidFill>
              </a:defRPr>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dirty="0" smtClean="0"/>
              <a:t>Click to edit Master text styles</a:t>
            </a:r>
          </a:p>
        </p:txBody>
      </p:sp>
      <p:sp>
        <p:nvSpPr>
          <p:cNvPr id="4" name="Content Placeholder 3"/>
          <p:cNvSpPr>
            <a:spLocks noGrp="1"/>
          </p:cNvSpPr>
          <p:nvPr>
            <p:ph sz="half" idx="1"/>
          </p:nvPr>
        </p:nvSpPr>
        <p:spPr>
          <a:xfrm>
            <a:off x="3048000" y="533400"/>
            <a:ext cx="5638800" cy="57912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7" name="Slide Number Placeholder 6"/>
          <p:cNvSpPr>
            <a:spLocks noGrp="1"/>
          </p:cNvSpPr>
          <p:nvPr>
            <p:ph type="sldNum" sz="quarter" idx="12"/>
          </p:nvPr>
        </p:nvSpPr>
        <p:spPr/>
        <p:txBody>
          <a:bodyPr/>
          <a:lstStyle/>
          <a:p>
            <a:fld id="{BB8C5AF3-AEE6-4099-9307-A0BBEAC46A71}" type="slidenum">
              <a:rPr lang="en-CA" smtClean="0">
                <a:solidFill>
                  <a:srgbClr val="04617B">
                    <a:shade val="90000"/>
                  </a:srgbClr>
                </a:solidFill>
              </a:rPr>
              <a:pPr/>
              <a:t>‹#›</a:t>
            </a:fld>
            <a:endParaRPr lang="en-CA">
              <a:solidFill>
                <a:srgbClr val="04617B">
                  <a:shade val="90000"/>
                </a:srgbClr>
              </a:solidFill>
            </a:endParaRPr>
          </a:p>
        </p:txBody>
      </p:sp>
      <p:cxnSp>
        <p:nvCxnSpPr>
          <p:cNvPr id="8" name="Straight Connector 7"/>
          <p:cNvCxnSpPr/>
          <p:nvPr userDrawn="1"/>
        </p:nvCxnSpPr>
        <p:spPr>
          <a:xfrm rot="5400000">
            <a:off x="-266700" y="3162300"/>
            <a:ext cx="6325394" cy="794"/>
          </a:xfrm>
          <a:prstGeom prst="line">
            <a:avLst/>
          </a:prstGeom>
          <a:ln w="2540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5422586"/>
      </p:ext>
    </p:extLst>
  </p:cSld>
  <p:clrMapOvr>
    <a:masterClrMapping/>
  </p:clrMapOvr>
  <p:transition spd="med">
    <p:fade/>
  </p:transition>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056679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242757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8397400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3608090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9387400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5818768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5547955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48466605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9511333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70253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Vide">
    <p:spTree>
      <p:nvGrpSpPr>
        <p:cNvPr id="1" name=""/>
        <p:cNvGrpSpPr/>
        <p:nvPr/>
      </p:nvGrpSpPr>
      <p:grpSpPr>
        <a:xfrm>
          <a:off x="0" y="0"/>
          <a:ext cx="0" cy="0"/>
          <a:chOff x="0" y="0"/>
          <a:chExt cx="0" cy="0"/>
        </a:xfrm>
      </p:grpSpPr>
      <p:sp>
        <p:nvSpPr>
          <p:cNvPr id="2" name="Espace réservé du pied de page 1"/>
          <p:cNvSpPr>
            <a:spLocks noGrp="1"/>
          </p:cNvSpPr>
          <p:nvPr>
            <p:ph type="ftr" sz="quarter" idx="10"/>
          </p:nvPr>
        </p:nvSpPr>
        <p:spPr>
          <a:xfrm>
            <a:off x="1219200" y="6400800"/>
            <a:ext cx="3962400" cy="457200"/>
          </a:xfrm>
          <a:prstGeom prst="rect">
            <a:avLst/>
          </a:prstGeom>
        </p:spPr>
        <p:txBody>
          <a:bodyPr vert="horz" wrap="square" lIns="91440" tIns="45720" rIns="91440" bIns="45720" numCol="1" anchor="t" anchorCtr="0" compatLnSpc="1">
            <a:prstTxWarp prst="textNoShape">
              <a:avLst/>
            </a:prstTxWarp>
          </a:bodyPr>
          <a:lstStyle>
            <a:lvl1pPr>
              <a:defRPr sz="600" b="1">
                <a:latin typeface="Swis721 BT" pitchFamily="34" charset="0"/>
                <a:ea typeface="Arial" pitchFamily="-107" charset="0"/>
                <a:cs typeface="Arial" pitchFamily="-107" charset="0"/>
              </a:defRPr>
            </a:lvl1pPr>
          </a:lstStyle>
          <a:p>
            <a:pPr>
              <a:defRPr/>
            </a:pPr>
            <a:endParaRPr lang="en-GB">
              <a:solidFill>
                <a:prstClr val="black"/>
              </a:solidFill>
            </a:endParaRPr>
          </a:p>
          <a:p>
            <a:pPr>
              <a:defRPr/>
            </a:pPr>
            <a:r>
              <a:rPr lang="en-GB">
                <a:solidFill>
                  <a:prstClr val="black"/>
                </a:solidFill>
              </a:rPr>
              <a:t>INTERNATIONAL COMMISSION ON RADIOLOGICAL PROTECTION    </a:t>
            </a:r>
          </a:p>
          <a:p>
            <a:pPr>
              <a:defRPr/>
            </a:pPr>
            <a:endParaRPr lang="en-GB">
              <a:solidFill>
                <a:prstClr val="black"/>
              </a:solidFill>
            </a:endParaRPr>
          </a:p>
        </p:txBody>
      </p:sp>
    </p:spTree>
    <p:extLst>
      <p:ext uri="{BB962C8B-B14F-4D97-AF65-F5344CB8AC3E}">
        <p14:creationId xmlns:p14="http://schemas.microsoft.com/office/powerpoint/2010/main" val="13621864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182666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7942107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1105272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1938117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990333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6095654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1814540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48089009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8578587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52471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p:bg>
      <p:bgRef idx="1002">
        <a:schemeClr val="bg2"/>
      </p:bgRef>
    </p:bg>
    <p:spTree>
      <p:nvGrpSpPr>
        <p:cNvPr id="1" name=""/>
        <p:cNvGrpSpPr/>
        <p:nvPr/>
      </p:nvGrpSpPr>
      <p:grpSpPr>
        <a:xfrm>
          <a:off x="0" y="0"/>
          <a:ext cx="0" cy="0"/>
          <a:chOff x="0" y="0"/>
          <a:chExt cx="0" cy="0"/>
        </a:xfrm>
      </p:grpSpPr>
      <p:pic>
        <p:nvPicPr>
          <p:cNvPr id="18" name="Picture 17" descr="ICRP Logo.gif"/>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76200" y="76200"/>
            <a:ext cx="4267200" cy="1363323"/>
          </a:xfrm>
          <a:prstGeom prst="rect">
            <a:avLst/>
          </a:prstGeom>
          <a:effectLst>
            <a:innerShdw blurRad="63500" dist="50800" dir="2700000">
              <a:prstClr val="black">
                <a:alpha val="50000"/>
              </a:prstClr>
            </a:innerShdw>
            <a:reflection blurRad="6350" stA="50000" endA="300" endPos="55000" dir="5400000" sy="-100000" algn="bl" rotWithShape="0"/>
          </a:effectLst>
        </p:spPr>
      </p:pic>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800" b="1">
                <a:ln>
                  <a:noFill/>
                </a:ln>
                <a:solidFill>
                  <a:schemeClr val="accent3">
                    <a:tint val="90000"/>
                    <a:satMod val="120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cxnSp>
        <p:nvCxnSpPr>
          <p:cNvPr id="21" name="Straight Connector 20"/>
          <p:cNvCxnSpPr/>
          <p:nvPr userDrawn="1"/>
        </p:nvCxnSpPr>
        <p:spPr>
          <a:xfrm>
            <a:off x="0" y="3200400"/>
            <a:ext cx="8382000" cy="1588"/>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32" name="Text Placeholder 31"/>
          <p:cNvSpPr>
            <a:spLocks noGrp="1"/>
          </p:cNvSpPr>
          <p:nvPr>
            <p:ph type="body" sz="quarter" idx="10" hasCustomPrompt="1"/>
          </p:nvPr>
        </p:nvSpPr>
        <p:spPr>
          <a:xfrm>
            <a:off x="533400" y="5257800"/>
            <a:ext cx="7848600" cy="838200"/>
          </a:xfrm>
        </p:spPr>
        <p:txBody>
          <a:bodyPr>
            <a:normAutofit/>
          </a:bodyPr>
          <a:lstStyle>
            <a:lvl1pPr algn="r">
              <a:buNone/>
              <a:defRPr sz="1600"/>
            </a:lvl1pPr>
          </a:lstStyle>
          <a:p>
            <a:pPr lvl="0"/>
            <a:r>
              <a:rPr lang="en-US" dirty="0" smtClean="0"/>
              <a:t>Click to edit Master byline style</a:t>
            </a:r>
          </a:p>
        </p:txBody>
      </p:sp>
    </p:spTree>
    <p:extLst>
      <p:ext uri="{BB962C8B-B14F-4D97-AF65-F5344CB8AC3E}">
        <p14:creationId xmlns:p14="http://schemas.microsoft.com/office/powerpoint/2010/main" val="283049272"/>
      </p:ext>
    </p:extLst>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8364895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2650842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407511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3191167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4887900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422735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243292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5785500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6555753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62715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0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530352" y="2704664"/>
            <a:ext cx="7772400" cy="1509712"/>
          </a:xfrm>
        </p:spPr>
        <p:txBody>
          <a:bodyPr lIns="45720" rIns="45720" anchor="t">
            <a:normAutofit/>
          </a:bodyPr>
          <a:lstStyle>
            <a:lvl1pPr marL="0" indent="0">
              <a:buNone/>
              <a:defRPr sz="24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Click to edit Master text styles</a:t>
            </a: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554293397"/>
      </p:ext>
    </p:extLst>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8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0832131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2111597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4157106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04859542"/>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494558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81940467"/>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2694210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71970902"/>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80361737"/>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51473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600200"/>
            <a:ext cx="8229600" cy="47244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306857445"/>
      </p:ext>
    </p:extLst>
  </p:cSld>
  <p:clrMapOvr>
    <a:masterClrMapping/>
  </p:clrMapOvr>
  <p:transition spd="med">
    <p:fade/>
  </p:transition>
  <p:timing>
    <p:tnLst>
      <p:par>
        <p:cTn id="1" dur="indefinite" restart="never" nodeType="tmRoot"/>
      </p:par>
    </p:tnLst>
  </p:timing>
</p:sldLayout>
</file>

<file path=ppt/slideLayouts/slideLayout9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EF82D7-1BF2-41EC-909B-2E12F334659F}" type="datetimeFigureOut">
              <a:rPr lang="en-GB">
                <a:solidFill>
                  <a:prstClr val="black">
                    <a:tint val="75000"/>
                  </a:prstClr>
                </a:solidFill>
              </a:rPr>
              <a:pPr/>
              <a:t>09/06/2015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7E41DF2-13B5-42F5-9C76-0602FBDA1D35}"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11080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87.xml"/><Relationship Id="rId3" Type="http://schemas.openxmlformats.org/officeDocument/2006/relationships/slideLayout" Target="../slideLayouts/slideLayout82.xml"/><Relationship Id="rId7" Type="http://schemas.openxmlformats.org/officeDocument/2006/relationships/slideLayout" Target="../slideLayouts/slideLayout86.xml"/><Relationship Id="rId12" Type="http://schemas.openxmlformats.org/officeDocument/2006/relationships/theme" Target="../theme/theme10.xml"/><Relationship Id="rId2" Type="http://schemas.openxmlformats.org/officeDocument/2006/relationships/slideLayout" Target="../slideLayouts/slideLayout81.xml"/><Relationship Id="rId1" Type="http://schemas.openxmlformats.org/officeDocument/2006/relationships/slideLayout" Target="../slideLayouts/slideLayout80.xml"/><Relationship Id="rId6" Type="http://schemas.openxmlformats.org/officeDocument/2006/relationships/slideLayout" Target="../slideLayouts/slideLayout85.xml"/><Relationship Id="rId11" Type="http://schemas.openxmlformats.org/officeDocument/2006/relationships/slideLayout" Target="../slideLayouts/slideLayout90.xml"/><Relationship Id="rId5" Type="http://schemas.openxmlformats.org/officeDocument/2006/relationships/slideLayout" Target="../slideLayouts/slideLayout84.xml"/><Relationship Id="rId10" Type="http://schemas.openxmlformats.org/officeDocument/2006/relationships/slideLayout" Target="../slideLayouts/slideLayout89.xml"/><Relationship Id="rId4" Type="http://schemas.openxmlformats.org/officeDocument/2006/relationships/slideLayout" Target="../slideLayouts/slideLayout83.xml"/><Relationship Id="rId9" Type="http://schemas.openxmlformats.org/officeDocument/2006/relationships/slideLayout" Target="../slideLayouts/slideLayout88.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slideLayout" Target="../slideLayouts/slideLayout15.xml"/><Relationship Id="rId7"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slideLayout" Target="../slideLayouts/slideLayout21.xml"/><Relationship Id="rId7" Type="http://schemas.openxmlformats.org/officeDocument/2006/relationships/theme" Target="../theme/theme4.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5.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6.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7.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65.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8.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76.xml"/><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theme" Target="../theme/theme9.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40000"/>
                <a:lumOff val="60000"/>
              </a:schemeClr>
            </a:gs>
            <a:gs pos="40000">
              <a:schemeClr val="accent1">
                <a:tint val="44500"/>
                <a:satMod val="160000"/>
                <a:lumMod val="20000"/>
                <a:lumOff val="80000"/>
              </a:schemeClr>
            </a:gs>
            <a:gs pos="100000">
              <a:schemeClr val="accent1">
                <a:tint val="23500"/>
                <a:satMod val="160000"/>
                <a:lumMod val="0"/>
                <a:lumOff val="100000"/>
              </a:schemeClr>
            </a:gs>
          </a:gsLst>
          <a:lin ang="5400000" scaled="0"/>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304800"/>
            <a:ext cx="8229600" cy="1143000"/>
          </a:xfrm>
          <a:prstGeom prst="rect">
            <a:avLst/>
          </a:prstGeom>
        </p:spPr>
        <p:txBody>
          <a:bodyPr vert="horz" lIns="0" rIns="0" bIns="0" anchor="ctr" anchorCtr="0">
            <a:normAutofit/>
            <a:scene3d>
              <a:camera prst="orthographicFront"/>
              <a:lightRig rig="threePt" dir="t"/>
            </a:scene3d>
            <a:sp3d extrusionH="57150">
              <a:bevelT w="38100" h="38100"/>
              <a:extrusionClr>
                <a:schemeClr val="tx1"/>
              </a:extrusionClr>
            </a:sp3d>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57200" y="1600200"/>
            <a:ext cx="8229600" cy="47244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8" name="Slide Number Placeholder 17"/>
          <p:cNvSpPr>
            <a:spLocks noGrp="1"/>
          </p:cNvSpPr>
          <p:nvPr>
            <p:ph type="sldNum" sz="quarter" idx="4"/>
          </p:nvPr>
        </p:nvSpPr>
        <p:spPr>
          <a:xfrm>
            <a:off x="7924800" y="6324600"/>
            <a:ext cx="762000" cy="212725"/>
          </a:xfrm>
          <a:prstGeom prst="rect">
            <a:avLst/>
          </a:prstGeom>
        </p:spPr>
        <p:txBody>
          <a:bodyPr vert="horz" lIns="0" tIns="0" rIns="0" bIns="0" anchor="b"/>
          <a:lstStyle>
            <a:lvl1pPr algn="ctr" eaLnBrk="1" latinLnBrk="0" hangingPunct="1">
              <a:defRPr kumimoji="0" sz="1200">
                <a:solidFill>
                  <a:schemeClr val="tx2">
                    <a:shade val="90000"/>
                  </a:schemeClr>
                </a:solidFill>
                <a:latin typeface="Arial" pitchFamily="34" charset="0"/>
                <a:cs typeface="Arial" pitchFamily="34" charset="0"/>
              </a:defRPr>
            </a:lvl1pPr>
          </a:lstStyle>
          <a:p>
            <a:fld id="{BB8C5AF3-AEE6-4099-9307-A0BBEAC46A71}" type="slidenum">
              <a:rPr lang="en-CA" smtClean="0">
                <a:solidFill>
                  <a:srgbClr val="04617B">
                    <a:shade val="90000"/>
                  </a:srgbClr>
                </a:solidFill>
              </a:rPr>
              <a:pPr/>
              <a:t>‹#›</a:t>
            </a:fld>
            <a:endParaRPr lang="en-CA" dirty="0">
              <a:solidFill>
                <a:srgbClr val="04617B">
                  <a:shade val="90000"/>
                </a:srgbClr>
              </a:solidFill>
            </a:endParaRPr>
          </a:p>
        </p:txBody>
      </p:sp>
      <p:pic>
        <p:nvPicPr>
          <p:cNvPr id="14" name="Picture 13" descr="ICRP Logo and Title.gif"/>
          <p:cNvPicPr>
            <a:picLocks noChangeAspect="1"/>
          </p:cNvPicPr>
          <p:nvPr userDrawn="1"/>
        </p:nvPicPr>
        <p:blipFill>
          <a:blip r:embed="rId8"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226256" y="6417742"/>
            <a:ext cx="3812344" cy="318337"/>
          </a:xfrm>
          <a:prstGeom prst="rect">
            <a:avLst/>
          </a:prstGeom>
          <a:ln>
            <a:noFill/>
          </a:ln>
          <a:effectLst/>
        </p:spPr>
      </p:pic>
    </p:spTree>
    <p:extLst>
      <p:ext uri="{BB962C8B-B14F-4D97-AF65-F5344CB8AC3E}">
        <p14:creationId xmlns:p14="http://schemas.microsoft.com/office/powerpoint/2010/main" val="23506903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ransition spd="med">
    <p:fade/>
  </p:transition>
  <p:timing>
    <p:tnLst>
      <p:par>
        <p:cTn id="1" dur="indefinite" restart="never" nodeType="tmRoot"/>
      </p:par>
    </p:tnLst>
  </p:timing>
  <p:hf hdr="0" ftr="0" dt="0"/>
  <p:txStyles>
    <p:titleStyle>
      <a:lvl1pPr algn="ctr" rtl="0" eaLnBrk="1" latinLnBrk="0" hangingPunct="1">
        <a:spcBef>
          <a:spcPct val="0"/>
        </a:spcBef>
        <a:buNone/>
        <a:defRPr kumimoji="0" sz="5000" b="0" kern="1200">
          <a:ln>
            <a:noFill/>
          </a:ln>
          <a:solidFill>
            <a:schemeClr val="tx2"/>
          </a:solidFill>
          <a:effectLst/>
          <a:latin typeface="Arial" pitchFamily="34" charset="0"/>
          <a:ea typeface="+mj-ea"/>
          <a:cs typeface="Arial" pitchFamily="34" charset="0"/>
        </a:defRPr>
      </a:lvl1pPr>
    </p:titleStyle>
    <p:bodyStyle>
      <a:lvl1pPr marL="274320" indent="-274320" algn="l" rtl="0" eaLnBrk="1" latinLnBrk="0" hangingPunct="1">
        <a:spcBef>
          <a:spcPct val="20000"/>
        </a:spcBef>
        <a:buClr>
          <a:schemeClr val="accent1">
            <a:lumMod val="50000"/>
          </a:schemeClr>
        </a:buClr>
        <a:buSzPct val="95000"/>
        <a:buFont typeface="Wingdings 2"/>
        <a:buChar char=""/>
        <a:defRPr kumimoji="0" sz="2600" kern="1200">
          <a:solidFill>
            <a:schemeClr val="tx1"/>
          </a:solidFill>
          <a:latin typeface="Arial" pitchFamily="34" charset="0"/>
          <a:ea typeface="+mn-ea"/>
          <a:cs typeface="Arial" pitchFamily="34" charset="0"/>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Arial" pitchFamily="34" charset="0"/>
          <a:ea typeface="+mn-ea"/>
          <a:cs typeface="Arial" pitchFamily="34" charset="0"/>
        </a:defRPr>
      </a:lvl2pPr>
      <a:lvl3pPr marL="914400" indent="-246888" algn="l" rtl="0" eaLnBrk="1" latinLnBrk="0" hangingPunct="1">
        <a:spcBef>
          <a:spcPct val="20000"/>
        </a:spcBef>
        <a:buClr>
          <a:schemeClr val="accent1">
            <a:lumMod val="50000"/>
          </a:schemeClr>
        </a:buClr>
        <a:buSzPct val="70000"/>
        <a:buFont typeface="Wingdings 2"/>
        <a:buChar char=""/>
        <a:defRPr kumimoji="0" sz="2100" kern="1200">
          <a:solidFill>
            <a:schemeClr val="tx1"/>
          </a:solidFill>
          <a:latin typeface="Arial" pitchFamily="34" charset="0"/>
          <a:ea typeface="+mn-ea"/>
          <a:cs typeface="Arial" pitchFamily="34" charset="0"/>
        </a:defRPr>
      </a:lvl3pPr>
      <a:lvl4pPr marL="1188720" indent="-210312" algn="l" rtl="0" eaLnBrk="1" latinLnBrk="0" hangingPunct="1">
        <a:spcBef>
          <a:spcPct val="20000"/>
        </a:spcBef>
        <a:buClr>
          <a:schemeClr val="accent1">
            <a:lumMod val="50000"/>
          </a:schemeClr>
        </a:buClr>
        <a:buSzPct val="65000"/>
        <a:buFont typeface="Wingdings 2"/>
        <a:buChar char=""/>
        <a:defRPr kumimoji="0" sz="2000" kern="1200">
          <a:solidFill>
            <a:schemeClr val="tx1"/>
          </a:solidFill>
          <a:latin typeface="Arial" pitchFamily="34" charset="0"/>
          <a:ea typeface="+mn-ea"/>
          <a:cs typeface="Arial" pitchFamily="34" charset="0"/>
        </a:defRPr>
      </a:lvl4pPr>
      <a:lvl5pPr marL="1463040" indent="-210312" algn="l" rtl="0" eaLnBrk="1" latinLnBrk="0" hangingPunct="1">
        <a:spcBef>
          <a:spcPct val="20000"/>
        </a:spcBef>
        <a:buClr>
          <a:schemeClr val="accent1">
            <a:lumMod val="50000"/>
          </a:schemeClr>
        </a:buClr>
        <a:buSzPct val="65000"/>
        <a:buFont typeface="Wingdings 2"/>
        <a:buChar char=""/>
        <a:defRPr kumimoji="0" sz="2000" kern="1200">
          <a:solidFill>
            <a:schemeClr val="tx1"/>
          </a:solidFill>
          <a:latin typeface="Arial" pitchFamily="34" charset="0"/>
          <a:ea typeface="+mn-ea"/>
          <a:cs typeface="Arial" pitchFamily="34" charset="0"/>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F82D7-1BF2-41EC-909B-2E12F334659F}" type="datetimeFigureOut">
              <a:rPr lang="en-GB" smtClean="0">
                <a:solidFill>
                  <a:prstClr val="black">
                    <a:tint val="75000"/>
                  </a:prstClr>
                </a:solidFill>
              </a:rPr>
              <a:pPr/>
              <a:t>09/06/2015</a:t>
            </a:fld>
            <a:endParaRPr lang="en-GB" smtClean="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smtClean="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E41DF2-13B5-42F5-9C76-0602FBDA1D35}" type="slidenum">
              <a:rPr lang="en-GB" smtClean="0">
                <a:solidFill>
                  <a:prstClr val="black">
                    <a:tint val="75000"/>
                  </a:prstClr>
                </a:solidFill>
              </a:rPr>
              <a:pPr/>
              <a:t>‹#›</a:t>
            </a:fld>
            <a:endParaRPr lang="en-GB" smtClean="0">
              <a:solidFill>
                <a:prstClr val="black">
                  <a:tint val="75000"/>
                </a:prstClr>
              </a:solidFill>
            </a:endParaRPr>
          </a:p>
        </p:txBody>
      </p:sp>
    </p:spTree>
    <p:extLst>
      <p:ext uri="{BB962C8B-B14F-4D97-AF65-F5344CB8AC3E}">
        <p14:creationId xmlns:p14="http://schemas.microsoft.com/office/powerpoint/2010/main" val="2287545945"/>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40000"/>
                <a:lumOff val="60000"/>
              </a:schemeClr>
            </a:gs>
            <a:gs pos="40000">
              <a:schemeClr val="accent1">
                <a:tint val="44500"/>
                <a:satMod val="160000"/>
                <a:lumMod val="20000"/>
                <a:lumOff val="80000"/>
              </a:schemeClr>
            </a:gs>
            <a:gs pos="100000">
              <a:schemeClr val="accent1">
                <a:tint val="23500"/>
                <a:satMod val="160000"/>
                <a:lumMod val="0"/>
                <a:lumOff val="100000"/>
              </a:schemeClr>
            </a:gs>
          </a:gsLst>
          <a:lin ang="5400000" scaled="0"/>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304800"/>
            <a:ext cx="8229600" cy="1143000"/>
          </a:xfrm>
          <a:prstGeom prst="rect">
            <a:avLst/>
          </a:prstGeom>
        </p:spPr>
        <p:txBody>
          <a:bodyPr vert="horz" lIns="0" rIns="0" bIns="0" anchor="ctr" anchorCtr="0">
            <a:normAutofit/>
            <a:scene3d>
              <a:camera prst="orthographicFront"/>
              <a:lightRig rig="threePt" dir="t"/>
            </a:scene3d>
            <a:sp3d extrusionH="57150">
              <a:bevelT w="38100" h="38100"/>
              <a:extrusionClr>
                <a:schemeClr val="tx1"/>
              </a:extrusionClr>
            </a:sp3d>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57200" y="1600200"/>
            <a:ext cx="8229600" cy="47244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8" name="Slide Number Placeholder 17"/>
          <p:cNvSpPr>
            <a:spLocks noGrp="1"/>
          </p:cNvSpPr>
          <p:nvPr>
            <p:ph type="sldNum" sz="quarter" idx="4"/>
          </p:nvPr>
        </p:nvSpPr>
        <p:spPr>
          <a:xfrm>
            <a:off x="7924800" y="6324600"/>
            <a:ext cx="762000" cy="212725"/>
          </a:xfrm>
          <a:prstGeom prst="rect">
            <a:avLst/>
          </a:prstGeom>
        </p:spPr>
        <p:txBody>
          <a:bodyPr vert="horz" lIns="0" tIns="0" rIns="0" bIns="0" anchor="b"/>
          <a:lstStyle>
            <a:lvl1pPr algn="ctr" eaLnBrk="1" latinLnBrk="0" hangingPunct="1">
              <a:defRPr kumimoji="0" sz="1200">
                <a:solidFill>
                  <a:schemeClr val="tx2">
                    <a:shade val="90000"/>
                  </a:schemeClr>
                </a:solidFill>
                <a:latin typeface="Arial" pitchFamily="34" charset="0"/>
                <a:cs typeface="Arial" pitchFamily="34" charset="0"/>
              </a:defRPr>
            </a:lvl1pPr>
          </a:lstStyle>
          <a:p>
            <a:fld id="{BB8C5AF3-AEE6-4099-9307-A0BBEAC46A71}" type="slidenum">
              <a:rPr lang="en-CA" smtClean="0">
                <a:solidFill>
                  <a:srgbClr val="04617B">
                    <a:shade val="90000"/>
                  </a:srgbClr>
                </a:solidFill>
              </a:rPr>
              <a:pPr/>
              <a:t>‹#›</a:t>
            </a:fld>
            <a:endParaRPr lang="en-CA" dirty="0">
              <a:solidFill>
                <a:srgbClr val="04617B">
                  <a:shade val="90000"/>
                </a:srgbClr>
              </a:solidFill>
            </a:endParaRPr>
          </a:p>
        </p:txBody>
      </p:sp>
      <p:pic>
        <p:nvPicPr>
          <p:cNvPr id="14" name="Picture 13" descr="ICRP Logo and Title.gif"/>
          <p:cNvPicPr>
            <a:picLocks noChangeAspect="1"/>
          </p:cNvPicPr>
          <p:nvPr userDrawn="1"/>
        </p:nvPicPr>
        <p:blipFill>
          <a:blip r:embed="rId8"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226256" y="6417742"/>
            <a:ext cx="3812344" cy="318337"/>
          </a:xfrm>
          <a:prstGeom prst="rect">
            <a:avLst/>
          </a:prstGeom>
          <a:ln>
            <a:noFill/>
          </a:ln>
          <a:effectLst/>
        </p:spPr>
      </p:pic>
    </p:spTree>
    <p:extLst>
      <p:ext uri="{BB962C8B-B14F-4D97-AF65-F5344CB8AC3E}">
        <p14:creationId xmlns:p14="http://schemas.microsoft.com/office/powerpoint/2010/main" val="1244134425"/>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Lst>
  <p:transition spd="med">
    <p:fade/>
  </p:transition>
  <p:timing>
    <p:tnLst>
      <p:par>
        <p:cTn id="1" dur="indefinite" restart="never" nodeType="tmRoot"/>
      </p:par>
    </p:tnLst>
  </p:timing>
  <p:hf hdr="0" ftr="0" dt="0"/>
  <p:txStyles>
    <p:titleStyle>
      <a:lvl1pPr algn="ctr" rtl="0" eaLnBrk="1" latinLnBrk="0" hangingPunct="1">
        <a:spcBef>
          <a:spcPct val="0"/>
        </a:spcBef>
        <a:buNone/>
        <a:defRPr kumimoji="0" sz="5000" b="0" kern="1200">
          <a:ln>
            <a:noFill/>
          </a:ln>
          <a:solidFill>
            <a:schemeClr val="tx2"/>
          </a:solidFill>
          <a:effectLst/>
          <a:latin typeface="Arial" pitchFamily="34" charset="0"/>
          <a:ea typeface="+mj-ea"/>
          <a:cs typeface="Arial" pitchFamily="34" charset="0"/>
        </a:defRPr>
      </a:lvl1pPr>
    </p:titleStyle>
    <p:bodyStyle>
      <a:lvl1pPr marL="274320" indent="-274320" algn="l" rtl="0" eaLnBrk="1" latinLnBrk="0" hangingPunct="1">
        <a:spcBef>
          <a:spcPct val="20000"/>
        </a:spcBef>
        <a:buClr>
          <a:schemeClr val="accent1">
            <a:lumMod val="50000"/>
          </a:schemeClr>
        </a:buClr>
        <a:buSzPct val="95000"/>
        <a:buFont typeface="Wingdings 2"/>
        <a:buChar char=""/>
        <a:defRPr kumimoji="0" sz="2600" kern="1200">
          <a:solidFill>
            <a:schemeClr val="tx1"/>
          </a:solidFill>
          <a:latin typeface="Arial" pitchFamily="34" charset="0"/>
          <a:ea typeface="+mn-ea"/>
          <a:cs typeface="Arial" pitchFamily="34" charset="0"/>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Arial" pitchFamily="34" charset="0"/>
          <a:ea typeface="+mn-ea"/>
          <a:cs typeface="Arial" pitchFamily="34" charset="0"/>
        </a:defRPr>
      </a:lvl2pPr>
      <a:lvl3pPr marL="914400" indent="-246888" algn="l" rtl="0" eaLnBrk="1" latinLnBrk="0" hangingPunct="1">
        <a:spcBef>
          <a:spcPct val="20000"/>
        </a:spcBef>
        <a:buClr>
          <a:schemeClr val="accent1">
            <a:lumMod val="50000"/>
          </a:schemeClr>
        </a:buClr>
        <a:buSzPct val="70000"/>
        <a:buFont typeface="Wingdings 2"/>
        <a:buChar char=""/>
        <a:defRPr kumimoji="0" sz="2100" kern="1200">
          <a:solidFill>
            <a:schemeClr val="tx1"/>
          </a:solidFill>
          <a:latin typeface="Arial" pitchFamily="34" charset="0"/>
          <a:ea typeface="+mn-ea"/>
          <a:cs typeface="Arial" pitchFamily="34" charset="0"/>
        </a:defRPr>
      </a:lvl3pPr>
      <a:lvl4pPr marL="1188720" indent="-210312" algn="l" rtl="0" eaLnBrk="1" latinLnBrk="0" hangingPunct="1">
        <a:spcBef>
          <a:spcPct val="20000"/>
        </a:spcBef>
        <a:buClr>
          <a:schemeClr val="accent1">
            <a:lumMod val="50000"/>
          </a:schemeClr>
        </a:buClr>
        <a:buSzPct val="65000"/>
        <a:buFont typeface="Wingdings 2"/>
        <a:buChar char=""/>
        <a:defRPr kumimoji="0" sz="2000" kern="1200">
          <a:solidFill>
            <a:schemeClr val="tx1"/>
          </a:solidFill>
          <a:latin typeface="Arial" pitchFamily="34" charset="0"/>
          <a:ea typeface="+mn-ea"/>
          <a:cs typeface="Arial" pitchFamily="34" charset="0"/>
        </a:defRPr>
      </a:lvl4pPr>
      <a:lvl5pPr marL="1463040" indent="-210312" algn="l" rtl="0" eaLnBrk="1" latinLnBrk="0" hangingPunct="1">
        <a:spcBef>
          <a:spcPct val="20000"/>
        </a:spcBef>
        <a:buClr>
          <a:schemeClr val="accent1">
            <a:lumMod val="50000"/>
          </a:schemeClr>
        </a:buClr>
        <a:buSzPct val="65000"/>
        <a:buFont typeface="Wingdings 2"/>
        <a:buChar char=""/>
        <a:defRPr kumimoji="0" sz="2000" kern="1200">
          <a:solidFill>
            <a:schemeClr val="tx1"/>
          </a:solidFill>
          <a:latin typeface="Arial" pitchFamily="34" charset="0"/>
          <a:ea typeface="+mn-ea"/>
          <a:cs typeface="Arial" pitchFamily="34" charset="0"/>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40000"/>
                <a:lumOff val="60000"/>
              </a:schemeClr>
            </a:gs>
            <a:gs pos="40000">
              <a:schemeClr val="accent1">
                <a:tint val="44500"/>
                <a:satMod val="160000"/>
                <a:lumMod val="20000"/>
                <a:lumOff val="80000"/>
              </a:schemeClr>
            </a:gs>
            <a:gs pos="100000">
              <a:schemeClr val="accent1">
                <a:tint val="23500"/>
                <a:satMod val="160000"/>
                <a:lumMod val="0"/>
                <a:lumOff val="100000"/>
              </a:schemeClr>
            </a:gs>
          </a:gsLst>
          <a:lin ang="5400000" scaled="0"/>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304800"/>
            <a:ext cx="8229600" cy="1143000"/>
          </a:xfrm>
          <a:prstGeom prst="rect">
            <a:avLst/>
          </a:prstGeom>
        </p:spPr>
        <p:txBody>
          <a:bodyPr vert="horz" lIns="0" rIns="0" bIns="0" anchor="ctr" anchorCtr="0">
            <a:normAutofit/>
            <a:scene3d>
              <a:camera prst="orthographicFront"/>
              <a:lightRig rig="threePt" dir="t"/>
            </a:scene3d>
            <a:sp3d extrusionH="57150">
              <a:bevelT w="38100" h="38100"/>
              <a:extrusionClr>
                <a:schemeClr val="tx1"/>
              </a:extrusionClr>
            </a:sp3d>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57200" y="1600200"/>
            <a:ext cx="8229600" cy="47244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8" name="Slide Number Placeholder 17"/>
          <p:cNvSpPr>
            <a:spLocks noGrp="1"/>
          </p:cNvSpPr>
          <p:nvPr>
            <p:ph type="sldNum" sz="quarter" idx="4"/>
          </p:nvPr>
        </p:nvSpPr>
        <p:spPr>
          <a:xfrm>
            <a:off x="7924800" y="6324600"/>
            <a:ext cx="762000" cy="212725"/>
          </a:xfrm>
          <a:prstGeom prst="rect">
            <a:avLst/>
          </a:prstGeom>
        </p:spPr>
        <p:txBody>
          <a:bodyPr vert="horz" lIns="0" tIns="0" rIns="0" bIns="0" anchor="b"/>
          <a:lstStyle>
            <a:lvl1pPr algn="ctr" eaLnBrk="1" latinLnBrk="0" hangingPunct="1">
              <a:defRPr kumimoji="0" sz="1200">
                <a:solidFill>
                  <a:schemeClr val="tx2">
                    <a:shade val="90000"/>
                  </a:schemeClr>
                </a:solidFill>
                <a:latin typeface="Arial" pitchFamily="34" charset="0"/>
                <a:cs typeface="Arial" pitchFamily="34" charset="0"/>
              </a:defRPr>
            </a:lvl1pPr>
          </a:lstStyle>
          <a:p>
            <a:fld id="{BB8C5AF3-AEE6-4099-9307-A0BBEAC46A71}" type="slidenum">
              <a:rPr lang="en-CA" smtClean="0">
                <a:solidFill>
                  <a:srgbClr val="04617B">
                    <a:shade val="90000"/>
                  </a:srgbClr>
                </a:solidFill>
              </a:rPr>
              <a:pPr/>
              <a:t>‹#›</a:t>
            </a:fld>
            <a:endParaRPr lang="en-CA" dirty="0">
              <a:solidFill>
                <a:srgbClr val="04617B">
                  <a:shade val="90000"/>
                </a:srgbClr>
              </a:solidFill>
            </a:endParaRPr>
          </a:p>
        </p:txBody>
      </p:sp>
      <p:pic>
        <p:nvPicPr>
          <p:cNvPr id="14" name="Picture 13" descr="ICRP Logo and Title.gif"/>
          <p:cNvPicPr>
            <a:picLocks noChangeAspect="1"/>
          </p:cNvPicPr>
          <p:nvPr userDrawn="1"/>
        </p:nvPicPr>
        <p:blipFill>
          <a:blip r:embed="rId8"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226256" y="6417742"/>
            <a:ext cx="3812344" cy="318337"/>
          </a:xfrm>
          <a:prstGeom prst="rect">
            <a:avLst/>
          </a:prstGeom>
          <a:ln>
            <a:noFill/>
          </a:ln>
          <a:effectLst/>
        </p:spPr>
      </p:pic>
    </p:spTree>
    <p:extLst>
      <p:ext uri="{BB962C8B-B14F-4D97-AF65-F5344CB8AC3E}">
        <p14:creationId xmlns:p14="http://schemas.microsoft.com/office/powerpoint/2010/main" val="223034658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Lst>
  <p:transition spd="med">
    <p:fade/>
  </p:transition>
  <p:timing>
    <p:tnLst>
      <p:par>
        <p:cTn id="1" dur="indefinite" restart="never" nodeType="tmRoot"/>
      </p:par>
    </p:tnLst>
  </p:timing>
  <p:hf hdr="0" ftr="0" dt="0"/>
  <p:txStyles>
    <p:titleStyle>
      <a:lvl1pPr algn="ctr" rtl="0" eaLnBrk="1" latinLnBrk="0" hangingPunct="1">
        <a:spcBef>
          <a:spcPct val="0"/>
        </a:spcBef>
        <a:buNone/>
        <a:defRPr kumimoji="0" sz="5000" b="0" kern="1200">
          <a:ln>
            <a:noFill/>
          </a:ln>
          <a:solidFill>
            <a:schemeClr val="tx2"/>
          </a:solidFill>
          <a:effectLst/>
          <a:latin typeface="Arial" pitchFamily="34" charset="0"/>
          <a:ea typeface="+mj-ea"/>
          <a:cs typeface="Arial" pitchFamily="34" charset="0"/>
        </a:defRPr>
      </a:lvl1pPr>
    </p:titleStyle>
    <p:bodyStyle>
      <a:lvl1pPr marL="274320" indent="-274320" algn="l" rtl="0" eaLnBrk="1" latinLnBrk="0" hangingPunct="1">
        <a:spcBef>
          <a:spcPct val="20000"/>
        </a:spcBef>
        <a:buClr>
          <a:schemeClr val="accent1">
            <a:lumMod val="50000"/>
          </a:schemeClr>
        </a:buClr>
        <a:buSzPct val="95000"/>
        <a:buFont typeface="Wingdings 2"/>
        <a:buChar char=""/>
        <a:defRPr kumimoji="0" sz="2600" kern="1200">
          <a:solidFill>
            <a:schemeClr val="tx1"/>
          </a:solidFill>
          <a:latin typeface="Arial" pitchFamily="34" charset="0"/>
          <a:ea typeface="+mn-ea"/>
          <a:cs typeface="Arial" pitchFamily="34" charset="0"/>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Arial" pitchFamily="34" charset="0"/>
          <a:ea typeface="+mn-ea"/>
          <a:cs typeface="Arial" pitchFamily="34" charset="0"/>
        </a:defRPr>
      </a:lvl2pPr>
      <a:lvl3pPr marL="914400" indent="-246888" algn="l" rtl="0" eaLnBrk="1" latinLnBrk="0" hangingPunct="1">
        <a:spcBef>
          <a:spcPct val="20000"/>
        </a:spcBef>
        <a:buClr>
          <a:schemeClr val="accent1">
            <a:lumMod val="50000"/>
          </a:schemeClr>
        </a:buClr>
        <a:buSzPct val="70000"/>
        <a:buFont typeface="Wingdings 2"/>
        <a:buChar char=""/>
        <a:defRPr kumimoji="0" sz="2100" kern="1200">
          <a:solidFill>
            <a:schemeClr val="tx1"/>
          </a:solidFill>
          <a:latin typeface="Arial" pitchFamily="34" charset="0"/>
          <a:ea typeface="+mn-ea"/>
          <a:cs typeface="Arial" pitchFamily="34" charset="0"/>
        </a:defRPr>
      </a:lvl3pPr>
      <a:lvl4pPr marL="1188720" indent="-210312" algn="l" rtl="0" eaLnBrk="1" latinLnBrk="0" hangingPunct="1">
        <a:spcBef>
          <a:spcPct val="20000"/>
        </a:spcBef>
        <a:buClr>
          <a:schemeClr val="accent1">
            <a:lumMod val="50000"/>
          </a:schemeClr>
        </a:buClr>
        <a:buSzPct val="65000"/>
        <a:buFont typeface="Wingdings 2"/>
        <a:buChar char=""/>
        <a:defRPr kumimoji="0" sz="2000" kern="1200">
          <a:solidFill>
            <a:schemeClr val="tx1"/>
          </a:solidFill>
          <a:latin typeface="Arial" pitchFamily="34" charset="0"/>
          <a:ea typeface="+mn-ea"/>
          <a:cs typeface="Arial" pitchFamily="34" charset="0"/>
        </a:defRPr>
      </a:lvl4pPr>
      <a:lvl5pPr marL="1463040" indent="-210312" algn="l" rtl="0" eaLnBrk="1" latinLnBrk="0" hangingPunct="1">
        <a:spcBef>
          <a:spcPct val="20000"/>
        </a:spcBef>
        <a:buClr>
          <a:schemeClr val="accent1">
            <a:lumMod val="50000"/>
          </a:schemeClr>
        </a:buClr>
        <a:buSzPct val="65000"/>
        <a:buFont typeface="Wingdings 2"/>
        <a:buChar char=""/>
        <a:defRPr kumimoji="0" sz="2000" kern="1200">
          <a:solidFill>
            <a:schemeClr val="tx1"/>
          </a:solidFill>
          <a:latin typeface="Arial" pitchFamily="34" charset="0"/>
          <a:ea typeface="+mn-ea"/>
          <a:cs typeface="Arial" pitchFamily="34" charset="0"/>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40000"/>
                <a:lumOff val="60000"/>
              </a:schemeClr>
            </a:gs>
            <a:gs pos="40000">
              <a:schemeClr val="accent1">
                <a:tint val="44500"/>
                <a:satMod val="160000"/>
                <a:lumMod val="20000"/>
                <a:lumOff val="80000"/>
              </a:schemeClr>
            </a:gs>
            <a:gs pos="100000">
              <a:schemeClr val="accent1">
                <a:tint val="23500"/>
                <a:satMod val="160000"/>
                <a:lumMod val="0"/>
                <a:lumOff val="100000"/>
              </a:schemeClr>
            </a:gs>
          </a:gsLst>
          <a:lin ang="5400000" scaled="0"/>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304800"/>
            <a:ext cx="8229600" cy="1143000"/>
          </a:xfrm>
          <a:prstGeom prst="rect">
            <a:avLst/>
          </a:prstGeom>
        </p:spPr>
        <p:txBody>
          <a:bodyPr vert="horz" lIns="0" rIns="0" bIns="0" anchor="ctr" anchorCtr="0">
            <a:normAutofit/>
            <a:scene3d>
              <a:camera prst="orthographicFront"/>
              <a:lightRig rig="threePt" dir="t"/>
            </a:scene3d>
            <a:sp3d extrusionH="57150">
              <a:bevelT w="38100" h="38100"/>
              <a:extrusionClr>
                <a:schemeClr val="tx1"/>
              </a:extrusionClr>
            </a:sp3d>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57200" y="1600200"/>
            <a:ext cx="8229600" cy="47244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8" name="Slide Number Placeholder 17"/>
          <p:cNvSpPr>
            <a:spLocks noGrp="1"/>
          </p:cNvSpPr>
          <p:nvPr>
            <p:ph type="sldNum" sz="quarter" idx="4"/>
          </p:nvPr>
        </p:nvSpPr>
        <p:spPr>
          <a:xfrm>
            <a:off x="7924800" y="6324600"/>
            <a:ext cx="762000" cy="212725"/>
          </a:xfrm>
          <a:prstGeom prst="rect">
            <a:avLst/>
          </a:prstGeom>
        </p:spPr>
        <p:txBody>
          <a:bodyPr vert="horz" lIns="0" tIns="0" rIns="0" bIns="0" anchor="b"/>
          <a:lstStyle>
            <a:lvl1pPr algn="ctr" eaLnBrk="1" latinLnBrk="0" hangingPunct="1">
              <a:defRPr kumimoji="0" sz="1200">
                <a:solidFill>
                  <a:schemeClr val="tx2">
                    <a:shade val="90000"/>
                  </a:schemeClr>
                </a:solidFill>
                <a:latin typeface="Arial" pitchFamily="34" charset="0"/>
                <a:cs typeface="Arial" pitchFamily="34" charset="0"/>
              </a:defRPr>
            </a:lvl1pPr>
          </a:lstStyle>
          <a:p>
            <a:fld id="{BB8C5AF3-AEE6-4099-9307-A0BBEAC46A71}" type="slidenum">
              <a:rPr lang="en-CA" smtClean="0">
                <a:solidFill>
                  <a:srgbClr val="04617B">
                    <a:shade val="90000"/>
                  </a:srgbClr>
                </a:solidFill>
              </a:rPr>
              <a:pPr/>
              <a:t>‹#›</a:t>
            </a:fld>
            <a:endParaRPr lang="en-CA" dirty="0">
              <a:solidFill>
                <a:srgbClr val="04617B">
                  <a:shade val="90000"/>
                </a:srgbClr>
              </a:solidFill>
            </a:endParaRPr>
          </a:p>
        </p:txBody>
      </p:sp>
      <p:pic>
        <p:nvPicPr>
          <p:cNvPr id="14" name="Picture 13" descr="ICRP Logo and Title.gif"/>
          <p:cNvPicPr>
            <a:picLocks noChangeAspect="1"/>
          </p:cNvPicPr>
          <p:nvPr userDrawn="1"/>
        </p:nvPicPr>
        <p:blipFill>
          <a:blip r:embed="rId8"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226256" y="6417742"/>
            <a:ext cx="3812344" cy="318337"/>
          </a:xfrm>
          <a:prstGeom prst="rect">
            <a:avLst/>
          </a:prstGeom>
          <a:ln>
            <a:noFill/>
          </a:ln>
          <a:effectLst/>
        </p:spPr>
      </p:pic>
    </p:spTree>
    <p:extLst>
      <p:ext uri="{BB962C8B-B14F-4D97-AF65-F5344CB8AC3E}">
        <p14:creationId xmlns:p14="http://schemas.microsoft.com/office/powerpoint/2010/main" val="4133412396"/>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Lst>
  <p:transition spd="med">
    <p:fade/>
  </p:transition>
  <p:timing>
    <p:tnLst>
      <p:par>
        <p:cTn id="1" dur="indefinite" restart="never" nodeType="tmRoot"/>
      </p:par>
    </p:tnLst>
  </p:timing>
  <p:hf hdr="0" ftr="0" dt="0"/>
  <p:txStyles>
    <p:titleStyle>
      <a:lvl1pPr algn="ctr" rtl="0" eaLnBrk="1" latinLnBrk="0" hangingPunct="1">
        <a:spcBef>
          <a:spcPct val="0"/>
        </a:spcBef>
        <a:buNone/>
        <a:defRPr kumimoji="0" sz="5000" b="0" kern="1200">
          <a:ln>
            <a:noFill/>
          </a:ln>
          <a:solidFill>
            <a:schemeClr val="tx2"/>
          </a:solidFill>
          <a:effectLst/>
          <a:latin typeface="Arial" pitchFamily="34" charset="0"/>
          <a:ea typeface="+mj-ea"/>
          <a:cs typeface="Arial" pitchFamily="34" charset="0"/>
        </a:defRPr>
      </a:lvl1pPr>
    </p:titleStyle>
    <p:bodyStyle>
      <a:lvl1pPr marL="274320" indent="-274320" algn="l" rtl="0" eaLnBrk="1" latinLnBrk="0" hangingPunct="1">
        <a:spcBef>
          <a:spcPct val="20000"/>
        </a:spcBef>
        <a:buClr>
          <a:schemeClr val="accent1">
            <a:lumMod val="50000"/>
          </a:schemeClr>
        </a:buClr>
        <a:buSzPct val="95000"/>
        <a:buFont typeface="Wingdings 2"/>
        <a:buChar char=""/>
        <a:defRPr kumimoji="0" sz="2600" kern="1200">
          <a:solidFill>
            <a:schemeClr val="tx1"/>
          </a:solidFill>
          <a:latin typeface="Arial" pitchFamily="34" charset="0"/>
          <a:ea typeface="+mn-ea"/>
          <a:cs typeface="Arial" pitchFamily="34" charset="0"/>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Arial" pitchFamily="34" charset="0"/>
          <a:ea typeface="+mn-ea"/>
          <a:cs typeface="Arial" pitchFamily="34" charset="0"/>
        </a:defRPr>
      </a:lvl2pPr>
      <a:lvl3pPr marL="914400" indent="-246888" algn="l" rtl="0" eaLnBrk="1" latinLnBrk="0" hangingPunct="1">
        <a:spcBef>
          <a:spcPct val="20000"/>
        </a:spcBef>
        <a:buClr>
          <a:schemeClr val="accent1">
            <a:lumMod val="50000"/>
          </a:schemeClr>
        </a:buClr>
        <a:buSzPct val="70000"/>
        <a:buFont typeface="Wingdings 2"/>
        <a:buChar char=""/>
        <a:defRPr kumimoji="0" sz="2100" kern="1200">
          <a:solidFill>
            <a:schemeClr val="tx1"/>
          </a:solidFill>
          <a:latin typeface="Arial" pitchFamily="34" charset="0"/>
          <a:ea typeface="+mn-ea"/>
          <a:cs typeface="Arial" pitchFamily="34" charset="0"/>
        </a:defRPr>
      </a:lvl3pPr>
      <a:lvl4pPr marL="1188720" indent="-210312" algn="l" rtl="0" eaLnBrk="1" latinLnBrk="0" hangingPunct="1">
        <a:spcBef>
          <a:spcPct val="20000"/>
        </a:spcBef>
        <a:buClr>
          <a:schemeClr val="accent1">
            <a:lumMod val="50000"/>
          </a:schemeClr>
        </a:buClr>
        <a:buSzPct val="65000"/>
        <a:buFont typeface="Wingdings 2"/>
        <a:buChar char=""/>
        <a:defRPr kumimoji="0" sz="2000" kern="1200">
          <a:solidFill>
            <a:schemeClr val="tx1"/>
          </a:solidFill>
          <a:latin typeface="Arial" pitchFamily="34" charset="0"/>
          <a:ea typeface="+mn-ea"/>
          <a:cs typeface="Arial" pitchFamily="34" charset="0"/>
        </a:defRPr>
      </a:lvl4pPr>
      <a:lvl5pPr marL="1463040" indent="-210312" algn="l" rtl="0" eaLnBrk="1" latinLnBrk="0" hangingPunct="1">
        <a:spcBef>
          <a:spcPct val="20000"/>
        </a:spcBef>
        <a:buClr>
          <a:schemeClr val="accent1">
            <a:lumMod val="50000"/>
          </a:schemeClr>
        </a:buClr>
        <a:buSzPct val="65000"/>
        <a:buFont typeface="Wingdings 2"/>
        <a:buChar char=""/>
        <a:defRPr kumimoji="0" sz="2000" kern="1200">
          <a:solidFill>
            <a:schemeClr val="tx1"/>
          </a:solidFill>
          <a:latin typeface="Arial" pitchFamily="34" charset="0"/>
          <a:ea typeface="+mn-ea"/>
          <a:cs typeface="Arial" pitchFamily="34" charset="0"/>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0B6F20-646A-4051-B21E-573A77F4E36B}" type="datetimeFigureOut">
              <a:rPr lang="en-GB" smtClean="0">
                <a:solidFill>
                  <a:prstClr val="black">
                    <a:tint val="75000"/>
                  </a:prstClr>
                </a:solidFill>
              </a:rPr>
              <a:pPr/>
              <a:t>09/06/2015</a:t>
            </a:fld>
            <a:endParaRPr lang="en-GB" smtClean="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smtClean="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1AC3F8-4710-4E38-866C-D34EBCEAEE45}" type="slidenum">
              <a:rPr lang="en-GB" smtClean="0">
                <a:solidFill>
                  <a:prstClr val="black">
                    <a:tint val="75000"/>
                  </a:prstClr>
                </a:solidFill>
              </a:rPr>
              <a:pPr/>
              <a:t>‹#›</a:t>
            </a:fld>
            <a:endParaRPr lang="en-GB" smtClean="0">
              <a:solidFill>
                <a:prstClr val="black">
                  <a:tint val="75000"/>
                </a:prstClr>
              </a:solidFill>
            </a:endParaRPr>
          </a:p>
        </p:txBody>
      </p:sp>
    </p:spTree>
    <p:extLst>
      <p:ext uri="{BB962C8B-B14F-4D97-AF65-F5344CB8AC3E}">
        <p14:creationId xmlns:p14="http://schemas.microsoft.com/office/powerpoint/2010/main" val="4194848848"/>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F82D7-1BF2-41EC-909B-2E12F334659F}" type="datetimeFigureOut">
              <a:rPr lang="en-GB" smtClean="0">
                <a:solidFill>
                  <a:prstClr val="black">
                    <a:tint val="75000"/>
                  </a:prstClr>
                </a:solidFill>
              </a:rPr>
              <a:pPr/>
              <a:t>09/06/2015</a:t>
            </a:fld>
            <a:endParaRPr lang="en-GB" smtClean="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smtClean="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E41DF2-13B5-42F5-9C76-0602FBDA1D35}" type="slidenum">
              <a:rPr lang="en-GB" smtClean="0">
                <a:solidFill>
                  <a:prstClr val="black">
                    <a:tint val="75000"/>
                  </a:prstClr>
                </a:solidFill>
              </a:rPr>
              <a:pPr/>
              <a:t>‹#›</a:t>
            </a:fld>
            <a:endParaRPr lang="en-GB" smtClean="0">
              <a:solidFill>
                <a:prstClr val="black">
                  <a:tint val="75000"/>
                </a:prstClr>
              </a:solidFill>
            </a:endParaRPr>
          </a:p>
        </p:txBody>
      </p:sp>
    </p:spTree>
    <p:extLst>
      <p:ext uri="{BB962C8B-B14F-4D97-AF65-F5344CB8AC3E}">
        <p14:creationId xmlns:p14="http://schemas.microsoft.com/office/powerpoint/2010/main" val="1096306926"/>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F82D7-1BF2-41EC-909B-2E12F334659F}" type="datetimeFigureOut">
              <a:rPr lang="en-GB" smtClean="0">
                <a:solidFill>
                  <a:prstClr val="black">
                    <a:tint val="75000"/>
                  </a:prstClr>
                </a:solidFill>
              </a:rPr>
              <a:pPr/>
              <a:t>09/06/2015</a:t>
            </a:fld>
            <a:endParaRPr lang="en-GB" smtClean="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smtClean="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E41DF2-13B5-42F5-9C76-0602FBDA1D35}" type="slidenum">
              <a:rPr lang="en-GB" smtClean="0">
                <a:solidFill>
                  <a:prstClr val="black">
                    <a:tint val="75000"/>
                  </a:prstClr>
                </a:solidFill>
              </a:rPr>
              <a:pPr/>
              <a:t>‹#›</a:t>
            </a:fld>
            <a:endParaRPr lang="en-GB" smtClean="0">
              <a:solidFill>
                <a:prstClr val="black">
                  <a:tint val="75000"/>
                </a:prstClr>
              </a:solidFill>
            </a:endParaRPr>
          </a:p>
        </p:txBody>
      </p:sp>
    </p:spTree>
    <p:extLst>
      <p:ext uri="{BB962C8B-B14F-4D97-AF65-F5344CB8AC3E}">
        <p14:creationId xmlns:p14="http://schemas.microsoft.com/office/powerpoint/2010/main" val="949891160"/>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F82D7-1BF2-41EC-909B-2E12F334659F}" type="datetimeFigureOut">
              <a:rPr lang="en-GB" smtClean="0">
                <a:solidFill>
                  <a:prstClr val="black">
                    <a:tint val="75000"/>
                  </a:prstClr>
                </a:solidFill>
              </a:rPr>
              <a:pPr/>
              <a:t>09/06/2015</a:t>
            </a:fld>
            <a:endParaRPr lang="en-GB" smtClean="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smtClean="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E41DF2-13B5-42F5-9C76-0602FBDA1D35}" type="slidenum">
              <a:rPr lang="en-GB" smtClean="0">
                <a:solidFill>
                  <a:prstClr val="black">
                    <a:tint val="75000"/>
                  </a:prstClr>
                </a:solidFill>
              </a:rPr>
              <a:pPr/>
              <a:t>‹#›</a:t>
            </a:fld>
            <a:endParaRPr lang="en-GB" smtClean="0">
              <a:solidFill>
                <a:prstClr val="black">
                  <a:tint val="75000"/>
                </a:prstClr>
              </a:solidFill>
            </a:endParaRPr>
          </a:p>
        </p:txBody>
      </p:sp>
    </p:spTree>
    <p:extLst>
      <p:ext uri="{BB962C8B-B14F-4D97-AF65-F5344CB8AC3E}">
        <p14:creationId xmlns:p14="http://schemas.microsoft.com/office/powerpoint/2010/main" val="3196622416"/>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F82D7-1BF2-41EC-909B-2E12F334659F}" type="datetimeFigureOut">
              <a:rPr lang="en-GB" smtClean="0">
                <a:solidFill>
                  <a:prstClr val="black">
                    <a:tint val="75000"/>
                  </a:prstClr>
                </a:solidFill>
              </a:rPr>
              <a:pPr/>
              <a:t>09/06/2015</a:t>
            </a:fld>
            <a:endParaRPr lang="en-GB" smtClean="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smtClean="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E41DF2-13B5-42F5-9C76-0602FBDA1D35}" type="slidenum">
              <a:rPr lang="en-GB" smtClean="0">
                <a:solidFill>
                  <a:prstClr val="black">
                    <a:tint val="75000"/>
                  </a:prstClr>
                </a:solidFill>
              </a:rPr>
              <a:pPr/>
              <a:t>‹#›</a:t>
            </a:fld>
            <a:endParaRPr lang="en-GB" smtClean="0">
              <a:solidFill>
                <a:prstClr val="black">
                  <a:tint val="75000"/>
                </a:prstClr>
              </a:solidFill>
            </a:endParaRPr>
          </a:p>
        </p:txBody>
      </p:sp>
    </p:spTree>
    <p:extLst>
      <p:ext uri="{BB962C8B-B14F-4D97-AF65-F5344CB8AC3E}">
        <p14:creationId xmlns:p14="http://schemas.microsoft.com/office/powerpoint/2010/main" val="585048775"/>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1.xml"/></Relationships>
</file>

<file path=ppt/slides/_rels/slide2.xml.rels><?xml version="1.0" encoding="UTF-8" standalone="yes"?>
<Relationships xmlns="http://schemas.openxmlformats.org/package/2006/relationships"><Relationship Id="rId8" Type="http://schemas.openxmlformats.org/officeDocument/2006/relationships/image" Target="../media/image10.gif"/><Relationship Id="rId3" Type="http://schemas.openxmlformats.org/officeDocument/2006/relationships/image" Target="../media/image6.jpeg"/><Relationship Id="rId7" Type="http://schemas.openxmlformats.org/officeDocument/2006/relationships/image" Target="../media/image9.gif"/><Relationship Id="rId12" Type="http://schemas.openxmlformats.org/officeDocument/2006/relationships/image" Target="../media/image13.png"/><Relationship Id="rId2" Type="http://schemas.openxmlformats.org/officeDocument/2006/relationships/image" Target="../media/image5.png"/><Relationship Id="rId1" Type="http://schemas.openxmlformats.org/officeDocument/2006/relationships/slideLayout" Target="../slideLayouts/slideLayout3.xml"/><Relationship Id="rId6" Type="http://schemas.openxmlformats.org/officeDocument/2006/relationships/image" Target="../media/image8.png"/><Relationship Id="rId11" Type="http://schemas.openxmlformats.org/officeDocument/2006/relationships/image" Target="../media/image12.png"/><Relationship Id="rId5" Type="http://schemas.openxmlformats.org/officeDocument/2006/relationships/image" Target="../media/image7.jpeg"/><Relationship Id="rId10" Type="http://schemas.openxmlformats.org/officeDocument/2006/relationships/image" Target="../media/image11.gif"/><Relationship Id="rId4" Type="http://schemas.openxmlformats.org/officeDocument/2006/relationships/hyperlink" Target="https://www.google.ca/url?sa=i&amp;rct=j&amp;q=&amp;esrc=s&amp;source=images&amp;cd=&amp;cad=rja&amp;uact=8&amp;docid=Q37EVHvGEmHvjM&amp;tbnid=P3K70i419UJe1M:&amp;ved=0CAUQjRw&amp;url=https://www.facebook.com/pages/Health-Physics-Society-News-Cafe/157387224301493&amp;ei=C7BjU6yzAoOTyQHkyIHQAQ&amp;bvm=bv.65788261,d.aWw&amp;psig=AFQjCNGs2QilrgipLDmwTwrMedMww0vRsg&amp;ust=1399128457499310" TargetMode="External"/><Relationship Id="rId9" Type="http://schemas.openxmlformats.org/officeDocument/2006/relationships/hyperlink" Target="http://www.karp.or.kr/english/index.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6632"/>
            <a:ext cx="7772400" cy="1470025"/>
          </a:xfrm>
        </p:spPr>
        <p:txBody>
          <a:bodyPr/>
          <a:lstStyle/>
          <a:p>
            <a:r>
              <a:rPr lang="en-GB" dirty="0" smtClean="0"/>
              <a:t> </a:t>
            </a:r>
            <a:endParaRPr lang="en-GB" dirty="0"/>
          </a:p>
        </p:txBody>
      </p:sp>
      <p:sp>
        <p:nvSpPr>
          <p:cNvPr id="3" name="Subtitle 2"/>
          <p:cNvSpPr>
            <a:spLocks noGrp="1"/>
          </p:cNvSpPr>
          <p:nvPr>
            <p:ph type="subTitle" idx="1"/>
          </p:nvPr>
        </p:nvSpPr>
        <p:spPr>
          <a:xfrm>
            <a:off x="539552" y="2780928"/>
            <a:ext cx="7632848" cy="3384376"/>
          </a:xfrm>
        </p:spPr>
        <p:txBody>
          <a:bodyPr>
            <a:normAutofit/>
          </a:bodyPr>
          <a:lstStyle/>
          <a:p>
            <a:r>
              <a:rPr lang="en-GB" sz="3600" dirty="0">
                <a:solidFill>
                  <a:prstClr val="black"/>
                </a:solidFill>
              </a:rPr>
              <a:t>SRP Workshop on Ethical Dimensions of the</a:t>
            </a:r>
            <a:br>
              <a:rPr lang="en-GB" sz="3600" dirty="0">
                <a:solidFill>
                  <a:prstClr val="black"/>
                </a:solidFill>
              </a:rPr>
            </a:br>
            <a:r>
              <a:rPr lang="en-GB" sz="3600" dirty="0">
                <a:solidFill>
                  <a:prstClr val="black"/>
                </a:solidFill>
              </a:rPr>
              <a:t> Radiological Protection System</a:t>
            </a:r>
            <a:br>
              <a:rPr lang="en-GB" sz="3600" dirty="0">
                <a:solidFill>
                  <a:prstClr val="black"/>
                </a:solidFill>
              </a:rPr>
            </a:br>
            <a:r>
              <a:rPr lang="en-GB" sz="3600" dirty="0">
                <a:solidFill>
                  <a:prstClr val="black"/>
                </a:solidFill>
              </a:rPr>
              <a:t/>
            </a:r>
            <a:br>
              <a:rPr lang="en-GB" sz="3600" dirty="0">
                <a:solidFill>
                  <a:prstClr val="black"/>
                </a:solidFill>
              </a:rPr>
            </a:br>
            <a:r>
              <a:rPr lang="en-GB" sz="2000" dirty="0">
                <a:solidFill>
                  <a:prstClr val="black"/>
                </a:solidFill>
              </a:rPr>
              <a:t/>
            </a:r>
            <a:br>
              <a:rPr lang="en-GB" sz="2000" dirty="0">
                <a:solidFill>
                  <a:prstClr val="black"/>
                </a:solidFill>
              </a:rPr>
            </a:br>
            <a:r>
              <a:rPr lang="en-GB" sz="2000" dirty="0">
                <a:solidFill>
                  <a:prstClr val="black"/>
                </a:solidFill>
              </a:rPr>
              <a:t>June 2014</a:t>
            </a:r>
            <a:br>
              <a:rPr lang="en-GB" sz="2000" dirty="0">
                <a:solidFill>
                  <a:prstClr val="black"/>
                </a:solidFill>
              </a:rPr>
            </a:b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692696"/>
            <a:ext cx="1457325" cy="143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8907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normAutofit fontScale="90000"/>
          </a:bodyPr>
          <a:lstStyle/>
          <a:p>
            <a:r>
              <a:rPr lang="en-GB" sz="3200" b="1" dirty="0">
                <a:solidFill>
                  <a:prstClr val="black"/>
                </a:solidFill>
                <a:ea typeface="Calibri"/>
                <a:cs typeface="Times New Roman"/>
              </a:rPr>
              <a:t>Group C: Challenges to communication and understanding of radiation and risk</a:t>
            </a:r>
            <a:r>
              <a:rPr lang="en-GB" sz="3200" dirty="0">
                <a:solidFill>
                  <a:prstClr val="black"/>
                </a:solidFill>
                <a:ea typeface="Calibri"/>
                <a:cs typeface="Times New Roman"/>
              </a:rPr>
              <a:t/>
            </a:r>
            <a:br>
              <a:rPr lang="en-GB" sz="3200" dirty="0">
                <a:solidFill>
                  <a:prstClr val="black"/>
                </a:solidFill>
                <a:ea typeface="Calibri"/>
                <a:cs typeface="Times New Roman"/>
              </a:rPr>
            </a:br>
            <a:endParaRPr lang="en-GB" dirty="0"/>
          </a:p>
        </p:txBody>
      </p:sp>
      <p:sp>
        <p:nvSpPr>
          <p:cNvPr id="3" name="Content Placeholder 2"/>
          <p:cNvSpPr>
            <a:spLocks noGrp="1"/>
          </p:cNvSpPr>
          <p:nvPr>
            <p:ph idx="1"/>
          </p:nvPr>
        </p:nvSpPr>
        <p:spPr>
          <a:xfrm>
            <a:off x="467544" y="1844824"/>
            <a:ext cx="8229600" cy="4525963"/>
          </a:xfrm>
        </p:spPr>
        <p:txBody>
          <a:bodyPr>
            <a:normAutofit lnSpcReduction="10000"/>
          </a:bodyPr>
          <a:lstStyle/>
          <a:p>
            <a:pPr lvl="0">
              <a:lnSpc>
                <a:spcPct val="115000"/>
              </a:lnSpc>
              <a:buFont typeface="Symbol"/>
              <a:buChar char=""/>
            </a:pPr>
            <a:r>
              <a:rPr lang="en-GB" sz="2600" dirty="0">
                <a:solidFill>
                  <a:prstClr val="black"/>
                </a:solidFill>
                <a:ea typeface="Calibri"/>
                <a:cs typeface="Times New Roman"/>
              </a:rPr>
              <a:t>What are the principal challenges to effective communication and understanding of the System of Protection?</a:t>
            </a:r>
          </a:p>
          <a:p>
            <a:pPr marL="0" lvl="0" indent="0">
              <a:lnSpc>
                <a:spcPct val="115000"/>
              </a:lnSpc>
              <a:buNone/>
            </a:pPr>
            <a:endParaRPr lang="en-GB" sz="2600" dirty="0">
              <a:solidFill>
                <a:prstClr val="black"/>
              </a:solidFill>
              <a:ea typeface="Calibri"/>
              <a:cs typeface="Times New Roman"/>
            </a:endParaRPr>
          </a:p>
          <a:p>
            <a:pPr lvl="0">
              <a:lnSpc>
                <a:spcPct val="115000"/>
              </a:lnSpc>
              <a:buFont typeface="Symbol"/>
              <a:buChar char=""/>
            </a:pPr>
            <a:r>
              <a:rPr lang="en-GB" sz="2600" dirty="0">
                <a:solidFill>
                  <a:prstClr val="black"/>
                </a:solidFill>
                <a:ea typeface="Calibri"/>
                <a:cs typeface="Times New Roman"/>
              </a:rPr>
              <a:t>To what extent do these challenges link to the ethical basis of the System?</a:t>
            </a:r>
          </a:p>
          <a:p>
            <a:pPr marL="0" lvl="0" indent="0">
              <a:lnSpc>
                <a:spcPct val="115000"/>
              </a:lnSpc>
              <a:buNone/>
            </a:pPr>
            <a:endParaRPr lang="en-GB" sz="2600" dirty="0">
              <a:solidFill>
                <a:prstClr val="black"/>
              </a:solidFill>
              <a:ea typeface="Calibri"/>
              <a:cs typeface="Times New Roman"/>
            </a:endParaRPr>
          </a:p>
          <a:p>
            <a:pPr lvl="0">
              <a:lnSpc>
                <a:spcPct val="115000"/>
              </a:lnSpc>
              <a:spcAft>
                <a:spcPts val="1000"/>
              </a:spcAft>
              <a:buFont typeface="Symbol"/>
              <a:buChar char=""/>
            </a:pPr>
            <a:r>
              <a:rPr lang="en-GB" sz="2600" dirty="0">
                <a:solidFill>
                  <a:prstClr val="black"/>
                </a:solidFill>
                <a:ea typeface="Calibri"/>
                <a:cs typeface="Times New Roman"/>
              </a:rPr>
              <a:t>What needs to be done to have a firmer basis for communication and understanding?</a:t>
            </a:r>
          </a:p>
          <a:p>
            <a:endParaRPr lang="en-GB" dirty="0"/>
          </a:p>
        </p:txBody>
      </p:sp>
    </p:spTree>
    <p:extLst>
      <p:ext uri="{BB962C8B-B14F-4D97-AF65-F5344CB8AC3E}">
        <p14:creationId xmlns:p14="http://schemas.microsoft.com/office/powerpoint/2010/main" val="1748786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t>ICRP / IRPA Cooperative Effort</a:t>
            </a:r>
            <a:endParaRPr lang="en-GB" sz="4000" dirty="0"/>
          </a:p>
        </p:txBody>
      </p:sp>
      <p:sp>
        <p:nvSpPr>
          <p:cNvPr id="4" name="Slide Number Placeholder 3"/>
          <p:cNvSpPr>
            <a:spLocks noGrp="1"/>
          </p:cNvSpPr>
          <p:nvPr>
            <p:ph type="sldNum" sz="quarter" idx="12"/>
          </p:nvPr>
        </p:nvSpPr>
        <p:spPr/>
        <p:txBody>
          <a:bodyPr/>
          <a:lstStyle/>
          <a:p>
            <a:fld id="{B6F15528-21DE-4FAA-801E-634DDDAF4B2B}" type="slidenum">
              <a:rPr lang="en-US" smtClean="0">
                <a:solidFill>
                  <a:srgbClr val="04617B">
                    <a:shade val="90000"/>
                  </a:srgbClr>
                </a:solidFill>
              </a:rPr>
              <a:pPr/>
              <a:t>2</a:t>
            </a:fld>
            <a:endParaRPr lang="en-US">
              <a:solidFill>
                <a:srgbClr val="04617B">
                  <a:shade val="90000"/>
                </a:srgbClr>
              </a:solidFill>
            </a:endParaRPr>
          </a:p>
        </p:txBody>
      </p:sp>
      <p:pic>
        <p:nvPicPr>
          <p:cNvPr id="9218" name="Picture 2" descr="http://www.irpa.net/images/stories/irpa.pn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43608" y="3284984"/>
            <a:ext cx="2073173" cy="2216150"/>
          </a:xfrm>
          <a:prstGeom prst="rect">
            <a:avLst/>
          </a:prstGeom>
          <a:noFill/>
          <a:extLst>
            <a:ext uri="{909E8E84-426E-40DD-AFC4-6F175D3DCCD1}">
              <a14:hiddenFill xmlns:a14="http://schemas.microsoft.com/office/drawing/2010/main">
                <a:solidFill>
                  <a:srgbClr val="FFFFFF"/>
                </a:solidFill>
              </a14:hiddenFill>
            </a:ext>
          </a:extLst>
        </p:spPr>
      </p:pic>
      <p:pic>
        <p:nvPicPr>
          <p:cNvPr id="9219" name="Picture 3" descr="C:\Users\Chris\Documents\ICRP\Images\ICRP logos\ICRP logo JPEG (2051).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52120" y="1844823"/>
            <a:ext cx="3009900" cy="116228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83568" y="1844824"/>
            <a:ext cx="4032448" cy="1110644"/>
          </a:xfrm>
          <a:prstGeom prst="rect">
            <a:avLst/>
          </a:prstGeom>
        </p:spPr>
        <p:txBody>
          <a:bodyPr vert="horz" wrap="none" lIns="0" rIns="18288" rtlCol="0">
            <a:normAutofit/>
          </a:bodyPr>
          <a:lstStyle/>
          <a:p>
            <a:pPr marR="45720" algn="ctr">
              <a:spcBef>
                <a:spcPct val="20000"/>
              </a:spcBef>
              <a:buClr>
                <a:srgbClr val="0BD0D9"/>
              </a:buClr>
              <a:buSzPct val="95000"/>
            </a:pPr>
            <a:r>
              <a:rPr lang="en-CA" sz="2800" b="1" dirty="0">
                <a:solidFill>
                  <a:prstClr val="black"/>
                </a:solidFill>
              </a:rPr>
              <a:t>Task Group 94 on Ethics</a:t>
            </a:r>
          </a:p>
          <a:p>
            <a:pPr marR="45720" algn="ctr">
              <a:spcBef>
                <a:spcPct val="20000"/>
              </a:spcBef>
              <a:buClr>
                <a:srgbClr val="0BD0D9"/>
              </a:buClr>
              <a:buSzPct val="95000"/>
            </a:pPr>
            <a:r>
              <a:rPr lang="en-CA" sz="2800" b="1" dirty="0">
                <a:solidFill>
                  <a:prstClr val="black"/>
                </a:solidFill>
              </a:rPr>
              <a:t>of Radiological Protection</a:t>
            </a:r>
            <a:endParaRPr lang="en-GB" sz="2800" b="1" dirty="0">
              <a:solidFill>
                <a:prstClr val="black"/>
              </a:solidFill>
            </a:endParaRPr>
          </a:p>
        </p:txBody>
      </p:sp>
      <p:sp>
        <p:nvSpPr>
          <p:cNvPr id="6" name="AutoShape 5" descr="data:image/jpeg;base64,/9j/4AAQSkZJRgABAQAAAQABAAD/2wCEAAkGBxAREhUTEBQSFhQXFxUVFBUUFxYVFxcUGxcXFhQVFhUYHCggGSYlHBQWLTEtJSkrLi8uFx8zODMsNyotLisBCgoKDg0OGxAQGywkHCQsLCwsLCwsLCwsLCwsLCwsLCwsLCwsLCwsLCwsLCwsLCwsLCwsLCwsLCwsLCwsLCwsLP/AABEIAIAAgAMBEQACEQEDEQH/xAAbAAEBAAIDAQAAAAAAAAAAAAAABgQFAQIHA//EADgQAAEDAgMEBQoHAQEAAAAAAAEAAgMEEQUGIRIxQVEHMmFxgRMiIzRykaGxssEkM0JSYoLRkhf/xAAZAQEAAwEBAAAAAAAAAAAAAAAAAQMEAgX/xAAoEQACAgICAgEDBAMAAAAAAAAAAQIDBBEhMRIyQRMiURQjM1JCYXH/2gAMAwEAAhEDEQA/APcUAQBAEAQBAEAQBAEAQBAEAQBAEAQBAEAQBAEAQBAEAQBAEAQBAEAQBAEAQBAEAQBAEAQBAEAQBAEAQBAEAQBAcKAcqQEBwo2ApBygCAIDhQAmwEACkHKAIDgoCfzJic1NZw1Y6/LzSLdmoIV9MIzemUWzcTUZUzPPVTPDh5oIa1oAGtruc53ZcW3cVOTXGHCIx5ue2y3KzM0I0uY66WnZ5Rhu3cRYaHgdyvpgpvTKbZOK2TeXs21FRUFhA2GgaAC5cb7zwAA+StyKo18LsrosczfZkxWWlAcNWnsGh007d64x6lZwzu+xw5RNnP0huGtJtv2Wlw94Cvlj1xemyiN85cpHVmfZr9Vp/i5paVKxYS6ZEsmce0UuXc1w1bjHbYlAvsE3uObHcVltodZpruUzvmXMLaVtgNqQ7gTYDtKmih2PfwRdaoLg87mzriEzj5EvIGl42ta2/IF29aZRpr7MylbPpA5hxWPVz5R3hrh9K6SokuCP3odl5kfHpKqL01jIL3c0WBF9NO5YroKD4NdM3JclOqi4IAgJ3O7b0/j9lpxfYz5HqS/RaPSTe0fk1TmfyI5w/wCNnpKyGo0ecz+FetOL/IijI9SF6MR+Kk/r9JVub7lWJ6v/AKV3SD6uO/8Axc4fsdZXqTXRhTskMoe0OAe+19eIXOZvzOsXXgXGI4BTzMLSwC40I3g8CqoWyiyydcZI8kmcYJ43NNntkAB79CF6lqTr2zzam1Zozs5VTpXv5kC3uUY6Sr4Or3+5yWeQKGA0zJGgHQAfxsNRbnzXl2+XnyehU148FU+nYRYtbbuXHPwWcfJiYdhEUDnOiGyHb2jdfmFO2+yEl8GxUEhAEBPZ19X8fstOL7GfI9SHyljcNG55k2iXcBb79y1ZGN5vy2ZaMhQTjopHdIkHBjvG3+qn9H/su/Vr8GsxzOkdRC6MMNzaxvu71bVj+Mt7K7b/ACiYPRj61L/X6Sqcz2LMT1ZXZ/8AyB3/AOKMP2Osr1J7op603tP+YXOXzPgnF9OSqzBmimpmG72l1tACCua6m3tnVlqS4PNMLoJayoD9kgA3aDvJP6jyAV+RekvFFOPTJvyZY5tym57Wy04u9rQ17N22BuIPA/NcY2R4cM6yKfPlEXhGMzUsjhESx3643jQnmWn5hbJVwtMsZyrL3B89Qv8ANqG+Sd+6+0w9t97fH3rFZiyj1ya6smMuyujeCLggg6gjcQsumuzSmn0dkJCAICezt6v4/ZacX2M+R6kFkzAIKx8omaDZxsbAncNFZlTknwyrGhFrlFb/AOd0X7R/yFm+rP8AJpdUPwa7H8oU1NCZIxY3A3AK/Htm5aZTfXFR4NX0Zj8VL/X6Susz2Rzh+rK3pAPoB3n7LnD9jrK9Sa6MqZknlmyNa5pc/RwBG8cCoynqfBOKvsKk5MpdraDQPZa0fFZ3ZP4LlCC7NzQ4dFCLRtA7eK5fPLOltcGWo7J6NTjGX6aqHpWAng4aEdxXcZzj0cOEZdogsfyfLTDbjdtxjn1mdp5hejj5O/tZiux9co+uR8cdC/yTiTG7cD+k8SOS5yqVryQxrGn4s9OuvNXR6HyFI+TUY3jsVNZp86R2rYxvtxceQ7V3GGyudii9fJK4vikk0by/qjdyv2LRjL7irI5ifDou/Mm9o/IKM33RGHxBnpCymonc9n8Ke8fdacRNz4M+Trx5I3o09bl/r9JXeY5eRVh+Piyp6QnehZ3n7JhJ+WzrL146NF0Udab2n/MLnLX3bOsV/Zo9IWQ06PlPO1gu4gDmV0k2+CG0lyTVBm2KR/k5SI3AkEk+Y7kQ5Xyoklspjem9Mp43Ai7SCOY1VGi7e+maHNuMQxQPYXAveC1rQbnXmr8emcpbRRfbBR0zz3L1I6SVtufxvqtWXPUfEzYsNy8j2JosLLzF0ej8mBjmJtpoJJnC+yNGje5x0a0d5IXcVtlds/CDl8kNgmGS1MrnzG8jzeV/LkxvIDgFZa468Timtp+b7ZvMyZblkY1sD9lo3NDR4kuvr7lNN30lwibqvqMwcoZbqqOYve7ba7rAgCx5ggqLbfqaZNVX09ou1QWk7m/Bp6lgbHIWgfpDAbnmXEq+m1VvZVZX58E7lnKdXSVHli7bBsHtIAuOFiDpvKm27z7OaqFX8m3zll+oqtnyctgNzAwacyXF2/wUVXeAsp82abLeCz4bKZJZGlj+uHAC5/cDdTOf1OkTCH0+zaVudS8llDE6V27a3MB7XIqkuWcSu29RRzh2XKidwlr5dviImXEY7+LvgFE5x/xO4VyfMzCzTkaSSQyUrw2/WjLQW6aC1rWVteXKK0yqzEjJ7XZPDK+Js0823YHD4K39XD8Ff6Wf5M2hydVPN5b+Og+OqrllvqJZDFXci7wLAWUwvvduvy7Asjbb2zXpJaRt1AJzPdM99ISwElj45C0aktY4OdYcdB8FZVJKaKMiLlW/yj5ZMrYTGQCLk7+aidck2y1WqSRUArjk6CDRHZyzcaWVkEQG25u25x1DW3s0W4k2PdbtWmilTfJkyL3DhHXCc2kG1SW7Fr7e7Z71ZdjKPKIoyHLsyajPFPuha+U/xFh7ys6q3y2XuxIwXYtiNTpG0RN7POPvU7hHsj730fWmycZDtVLy88do3XLt368HUa1Ht7Kahw2KEAMaBbsXG2WdGaFAOUAQBAEAQHVzQUBK4nk9jnF8LiwnU7OmqtVsvnkqdMfjg1pwHEmdSok8bFWK5fMUVumfxNnzdgeKu31Ung1o+65dsf6hUz/saXH8m1YtKZHSuGh8pYm3CxAULIa4SJePvt8mfgWCyS7LJG6DrX5K23J+3SOKcfUuS6pMEgj3NCyNt9mrxS6NixgG4AISdkAQCyAIAgCAIAgCAIDhRoBACFIOGsA3BAdkAQBAEAQBAEAQBAEAQBAEAQBAEAQBAEAQBAEAQBAEAQBAEAQBAEAQBAEAQBAEAQBAEAQBAEAQBAEAQBAEAQBAEAQBAEAQBAEB/9k=">
            <a:hlinkClick r:id="rId4"/>
          </p:cNvPr>
          <p:cNvSpPr>
            <a:spLocks noChangeAspect="1" noChangeArrowheads="1"/>
          </p:cNvSpPr>
          <p:nvPr/>
        </p:nvSpPr>
        <p:spPr bwMode="auto">
          <a:xfrm>
            <a:off x="38100" y="-731838"/>
            <a:ext cx="1524000" cy="15240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pic>
        <p:nvPicPr>
          <p:cNvPr id="9223" name="Picture 7" descr="https://fbcdn-profile-a.akamaihd.net/hprofile-ak-prn1/t1.0-1/p160x160/562597_375322629174617_595859726_n.jpg"/>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113203" y="3563175"/>
            <a:ext cx="1219200" cy="1219200"/>
          </a:xfrm>
          <a:prstGeom prst="rect">
            <a:avLst/>
          </a:prstGeom>
          <a:noFill/>
          <a:extLst>
            <a:ext uri="{909E8E84-426E-40DD-AFC4-6F175D3DCCD1}">
              <a14:hiddenFill xmlns:a14="http://schemas.microsoft.com/office/drawing/2010/main">
                <a:solidFill>
                  <a:srgbClr val="FFFFFF"/>
                </a:solidFill>
              </a14:hiddenFill>
            </a:ext>
          </a:extLst>
        </p:spPr>
      </p:pic>
      <p:pic>
        <p:nvPicPr>
          <p:cNvPr id="9227" name="Picture 11" descr="https://crpa-acrp.org/conference/images/CRPA.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40352" y="3687579"/>
            <a:ext cx="10668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9229" name="Picture 13" descr="http://www.paginaspersonales.unam.mx/files/455/asociaciones/20_05_2011_08_51_38_smsr.gif.gi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365240" y="5334000"/>
            <a:ext cx="1016760" cy="1019175"/>
          </a:xfrm>
          <a:prstGeom prst="rect">
            <a:avLst/>
          </a:prstGeom>
          <a:noFill/>
          <a:extLst>
            <a:ext uri="{909E8E84-426E-40DD-AFC4-6F175D3DCCD1}">
              <a14:hiddenFill xmlns:a14="http://schemas.microsoft.com/office/drawing/2010/main">
                <a:solidFill>
                  <a:srgbClr val="FFFFFF"/>
                </a:solidFill>
              </a14:hiddenFill>
            </a:ext>
          </a:extLst>
        </p:spPr>
      </p:pic>
      <p:pic>
        <p:nvPicPr>
          <p:cNvPr id="9231" name="Picture 15" descr="http://www.landauer-fr.com/wp-content/themes/engineering-and-machinering/images/logo_SFRP.gif"/>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19600" y="5410200"/>
            <a:ext cx="1600200" cy="732536"/>
          </a:xfrm>
          <a:prstGeom prst="rect">
            <a:avLst/>
          </a:prstGeom>
          <a:noFill/>
          <a:extLst>
            <a:ext uri="{909E8E84-426E-40DD-AFC4-6F175D3DCCD1}">
              <a14:hiddenFill xmlns:a14="http://schemas.microsoft.com/office/drawing/2010/main">
                <a:solidFill>
                  <a:srgbClr val="FFFFFF"/>
                </a:solidFill>
              </a14:hiddenFill>
            </a:ext>
          </a:extLst>
        </p:spPr>
      </p:pic>
      <p:pic>
        <p:nvPicPr>
          <p:cNvPr id="9233" name="Picture 17" descr="http://www.karp.or.kr/english/imgs/new_logo.gif">
            <a:hlinkClick r:id="rId9"/>
          </p:cNvPr>
          <p:cNvPicPr>
            <a:picLocks noChangeAspect="1" noChangeArrowheads="1"/>
          </p:cNvPicPr>
          <p:nvPr/>
        </p:nvPicPr>
        <p:blipFill rotWithShape="1">
          <a:blip r:embed="rId10">
            <a:extLst>
              <a:ext uri="{28A0092B-C50C-407E-A947-70E740481C1C}">
                <a14:useLocalDpi xmlns:a14="http://schemas.microsoft.com/office/drawing/2010/main" val="0"/>
              </a:ext>
            </a:extLst>
          </a:blip>
          <a:srcRect r="85414"/>
          <a:stretch/>
        </p:blipFill>
        <p:spPr bwMode="auto">
          <a:xfrm>
            <a:off x="4419600" y="3753675"/>
            <a:ext cx="924559" cy="838200"/>
          </a:xfrm>
          <a:prstGeom prst="rect">
            <a:avLst/>
          </a:prstGeom>
          <a:noFill/>
          <a:extLst>
            <a:ext uri="{909E8E84-426E-40DD-AFC4-6F175D3DCCD1}">
              <a14:hiddenFill xmlns:a14="http://schemas.microsoft.com/office/drawing/2010/main">
                <a:solidFill>
                  <a:srgbClr val="FFFFFF"/>
                </a:solidFill>
              </a14:hiddenFill>
            </a:ext>
          </a:extLst>
        </p:spPr>
      </p:pic>
      <p:pic>
        <p:nvPicPr>
          <p:cNvPr id="14" name="Image 3"/>
          <p:cNvPicPr/>
          <p:nvPr/>
        </p:nvPicPr>
        <p:blipFill>
          <a:blip r:embed="rId11">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095365" y="5259451"/>
            <a:ext cx="1143635" cy="1187450"/>
          </a:xfrm>
          <a:prstGeom prst="rect">
            <a:avLst/>
          </a:prstGeom>
          <a:noFill/>
          <a:ln>
            <a:noFill/>
          </a:ln>
        </p:spPr>
      </p:pic>
      <p:pic>
        <p:nvPicPr>
          <p:cNvPr id="15"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514600" y="5391936"/>
            <a:ext cx="913015" cy="903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4661021"/>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Background / Timeline</a:t>
            </a:r>
            <a:endParaRPr lang="en-GB" dirty="0"/>
          </a:p>
        </p:txBody>
      </p:sp>
      <p:sp>
        <p:nvSpPr>
          <p:cNvPr id="3" name="Content Placeholder 2"/>
          <p:cNvSpPr>
            <a:spLocks noGrp="1"/>
          </p:cNvSpPr>
          <p:nvPr>
            <p:ph idx="1"/>
          </p:nvPr>
        </p:nvSpPr>
        <p:spPr/>
        <p:txBody>
          <a:bodyPr>
            <a:normAutofit fontScale="70000" lnSpcReduction="20000"/>
          </a:bodyPr>
          <a:lstStyle/>
          <a:p>
            <a:r>
              <a:rPr lang="en-CA" dirty="0" smtClean="0"/>
              <a:t>2009 – ICRP Committee 4 establishes </a:t>
            </a:r>
            <a:r>
              <a:rPr lang="en-CA" dirty="0"/>
              <a:t>a Working Party </a:t>
            </a:r>
            <a:r>
              <a:rPr lang="en-CA" dirty="0" smtClean="0"/>
              <a:t>to </a:t>
            </a:r>
            <a:r>
              <a:rPr lang="en-CA" dirty="0"/>
              <a:t>reflect on the ethics of radiological protection</a:t>
            </a:r>
          </a:p>
          <a:p>
            <a:endParaRPr lang="en-CA" dirty="0"/>
          </a:p>
          <a:p>
            <a:r>
              <a:rPr lang="en-CA" dirty="0" smtClean="0"/>
              <a:t>2012 – ICRP Main Commission formally initiates collaborative effort on philosophy </a:t>
            </a:r>
            <a:r>
              <a:rPr lang="en-CA" dirty="0"/>
              <a:t>of radiological </a:t>
            </a:r>
            <a:r>
              <a:rPr lang="en-CA" dirty="0" smtClean="0"/>
              <a:t>protection, inviting IRPA to collaborate</a:t>
            </a:r>
          </a:p>
          <a:p>
            <a:endParaRPr lang="en-CA" dirty="0" smtClean="0"/>
          </a:p>
          <a:p>
            <a:r>
              <a:rPr lang="en-CA" b="1" dirty="0" smtClean="0"/>
              <a:t>Aug 2013 – 1</a:t>
            </a:r>
            <a:r>
              <a:rPr lang="en-CA" b="1" baseline="30000" dirty="0" smtClean="0"/>
              <a:t>st</a:t>
            </a:r>
            <a:r>
              <a:rPr lang="en-CA" b="1" dirty="0" smtClean="0"/>
              <a:t> Asian workshop, Daejeon, Korea</a:t>
            </a:r>
          </a:p>
          <a:p>
            <a:endParaRPr lang="en-CA" dirty="0" smtClean="0"/>
          </a:p>
          <a:p>
            <a:r>
              <a:rPr lang="en-CA" dirty="0" smtClean="0"/>
              <a:t>Oct 2013 – ICRP Task Group 94 on Ethics of Radiological Protection is established</a:t>
            </a:r>
          </a:p>
          <a:p>
            <a:endParaRPr lang="en-CA" dirty="0"/>
          </a:p>
          <a:p>
            <a:r>
              <a:rPr lang="en-CA" b="1" dirty="0" smtClean="0"/>
              <a:t>Dec 2013 – 1</a:t>
            </a:r>
            <a:r>
              <a:rPr lang="en-CA" b="1" baseline="30000" dirty="0" smtClean="0"/>
              <a:t>st</a:t>
            </a:r>
            <a:r>
              <a:rPr lang="en-CA" b="1" dirty="0" smtClean="0"/>
              <a:t> European workshop, Milan, Italy</a:t>
            </a:r>
          </a:p>
          <a:p>
            <a:endParaRPr lang="en-CA" dirty="0" smtClean="0"/>
          </a:p>
          <a:p>
            <a:r>
              <a:rPr lang="en-CA" dirty="0" smtClean="0"/>
              <a:t>Jun 2014 – 2</a:t>
            </a:r>
            <a:r>
              <a:rPr lang="en-CA" baseline="30000" dirty="0" smtClean="0"/>
              <a:t>nd</a:t>
            </a:r>
            <a:r>
              <a:rPr lang="en-CA" dirty="0" smtClean="0"/>
              <a:t> International Symposium on Ethics of Environmental Health, </a:t>
            </a:r>
            <a:r>
              <a:rPr lang="en-CA" dirty="0" err="1" smtClean="0"/>
              <a:t>Budweis</a:t>
            </a:r>
            <a:r>
              <a:rPr lang="en-CA" dirty="0" smtClean="0"/>
              <a:t>, Czech Republic (OPERRA Workshop on Ethics of Radiation Protection)</a:t>
            </a:r>
            <a:endParaRPr lang="en-CA" dirty="0"/>
          </a:p>
          <a:p>
            <a:endParaRPr lang="en-CA" dirty="0" smtClean="0"/>
          </a:p>
          <a:p>
            <a:r>
              <a:rPr lang="en-CA" b="1" dirty="0" smtClean="0"/>
              <a:t>Jul 2014 – 1</a:t>
            </a:r>
            <a:r>
              <a:rPr lang="en-CA" b="1" baseline="30000" dirty="0" smtClean="0"/>
              <a:t>st</a:t>
            </a:r>
            <a:r>
              <a:rPr lang="en-CA" b="1" dirty="0" smtClean="0"/>
              <a:t> North American workshop, Baltimore, USA</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srgbClr val="04617B">
                    <a:shade val="90000"/>
                  </a:srgbClr>
                </a:solidFill>
              </a:rPr>
              <a:pPr/>
              <a:t>3</a:t>
            </a:fld>
            <a:endParaRPr lang="en-US">
              <a:solidFill>
                <a:srgbClr val="04617B">
                  <a:shade val="90000"/>
                </a:srgbClr>
              </a:solidFill>
            </a:endParaRPr>
          </a:p>
        </p:txBody>
      </p:sp>
    </p:spTree>
    <p:extLst>
      <p:ext uri="{BB962C8B-B14F-4D97-AF65-F5344CB8AC3E}">
        <p14:creationId xmlns:p14="http://schemas.microsoft.com/office/powerpoint/2010/main" val="1509729046"/>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000" dirty="0"/>
              <a:t>ICRP Task Group 94</a:t>
            </a:r>
            <a:br>
              <a:rPr lang="en-GB" sz="4000" dirty="0"/>
            </a:br>
            <a:r>
              <a:rPr lang="en-GB" sz="4000" dirty="0"/>
              <a:t>Ethics of Radiological Protection</a:t>
            </a:r>
          </a:p>
        </p:txBody>
      </p:sp>
      <p:sp>
        <p:nvSpPr>
          <p:cNvPr id="3" name="Content Placeholder 2"/>
          <p:cNvSpPr>
            <a:spLocks noGrp="1"/>
          </p:cNvSpPr>
          <p:nvPr>
            <p:ph idx="1"/>
          </p:nvPr>
        </p:nvSpPr>
        <p:spPr/>
        <p:txBody>
          <a:bodyPr>
            <a:normAutofit/>
          </a:bodyPr>
          <a:lstStyle/>
          <a:p>
            <a:pPr marL="0" indent="0">
              <a:buNone/>
            </a:pPr>
            <a:endParaRPr lang="en-CA" sz="1600" b="1" dirty="0" smtClean="0"/>
          </a:p>
          <a:p>
            <a:pPr marL="0" indent="0">
              <a:buNone/>
            </a:pPr>
            <a:r>
              <a:rPr lang="en-CA" b="1" dirty="0" smtClean="0"/>
              <a:t>Mandate</a:t>
            </a:r>
          </a:p>
          <a:p>
            <a:pPr marL="0" indent="0">
              <a:buNone/>
            </a:pPr>
            <a:r>
              <a:rPr lang="en-CA" dirty="0"/>
              <a:t>D</a:t>
            </a:r>
            <a:r>
              <a:rPr lang="en-CA" dirty="0" smtClean="0"/>
              <a:t>evelop </a:t>
            </a:r>
            <a:r>
              <a:rPr lang="en-CA" dirty="0"/>
              <a:t>an ICRP </a:t>
            </a:r>
            <a:r>
              <a:rPr lang="en-CA" dirty="0" smtClean="0"/>
              <a:t>publication </a:t>
            </a:r>
            <a:r>
              <a:rPr lang="en-CA" dirty="0"/>
              <a:t>presenting the ethical foundations of the system of radiological </a:t>
            </a:r>
            <a:r>
              <a:rPr lang="en-CA" dirty="0" smtClean="0"/>
              <a:t>protection</a:t>
            </a:r>
          </a:p>
          <a:p>
            <a:endParaRPr lang="en-CA" sz="1600" dirty="0"/>
          </a:p>
          <a:p>
            <a:r>
              <a:rPr lang="en-CA" sz="2400" dirty="0"/>
              <a:t>C</a:t>
            </a:r>
            <a:r>
              <a:rPr lang="en-CA" sz="2400" dirty="0" smtClean="0"/>
              <a:t>onsolidate </a:t>
            </a:r>
            <a:r>
              <a:rPr lang="en-CA" sz="2400" dirty="0"/>
              <a:t>the basis of the </a:t>
            </a:r>
            <a:r>
              <a:rPr lang="en-CA" sz="2400" dirty="0" smtClean="0"/>
              <a:t>Recommendations</a:t>
            </a:r>
          </a:p>
          <a:p>
            <a:r>
              <a:rPr lang="en-CA" sz="2400" dirty="0"/>
              <a:t>I</a:t>
            </a:r>
            <a:r>
              <a:rPr lang="en-CA" sz="2400" dirty="0" smtClean="0"/>
              <a:t>mprove </a:t>
            </a:r>
            <a:r>
              <a:rPr lang="en-CA" sz="2400" dirty="0"/>
              <a:t>the understanding of the </a:t>
            </a:r>
            <a:r>
              <a:rPr lang="en-CA" sz="2400" dirty="0" smtClean="0"/>
              <a:t>system</a:t>
            </a:r>
          </a:p>
          <a:p>
            <a:r>
              <a:rPr lang="en-CA" sz="2400" dirty="0" smtClean="0"/>
              <a:t>Provide </a:t>
            </a:r>
            <a:r>
              <a:rPr lang="en-CA" sz="2400" dirty="0"/>
              <a:t>a basis for communication on radiation risk and its </a:t>
            </a:r>
            <a:r>
              <a:rPr lang="en-CA" sz="2400" dirty="0" smtClean="0"/>
              <a:t>perception</a:t>
            </a:r>
            <a:endParaRPr lang="en-CA"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solidFill>
                  <a:srgbClr val="04617B">
                    <a:shade val="90000"/>
                  </a:srgbClr>
                </a:solidFill>
              </a:rPr>
              <a:pPr/>
              <a:t>4</a:t>
            </a:fld>
            <a:endParaRPr lang="en-US">
              <a:solidFill>
                <a:srgbClr val="04617B">
                  <a:shade val="90000"/>
                </a:srgbClr>
              </a:solidFill>
            </a:endParaRPr>
          </a:p>
        </p:txBody>
      </p:sp>
    </p:spTree>
    <p:extLst>
      <p:ext uri="{BB962C8B-B14F-4D97-AF65-F5344CB8AC3E}">
        <p14:creationId xmlns:p14="http://schemas.microsoft.com/office/powerpoint/2010/main" val="983001382"/>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8382000" y="6324600"/>
            <a:ext cx="762000" cy="212725"/>
          </a:xfrm>
        </p:spPr>
        <p:txBody>
          <a:bodyPr/>
          <a:lstStyle/>
          <a:p>
            <a:fld id="{B6F15528-21DE-4FAA-801E-634DDDAF4B2B}" type="slidenum">
              <a:rPr lang="en-US" smtClean="0">
                <a:solidFill>
                  <a:srgbClr val="04617B">
                    <a:shade val="90000"/>
                  </a:srgbClr>
                </a:solidFill>
              </a:rPr>
              <a:pPr/>
              <a:t>5</a:t>
            </a:fld>
            <a:endParaRPr lang="en-US">
              <a:solidFill>
                <a:srgbClr val="04617B">
                  <a:shade val="90000"/>
                </a:srgbClr>
              </a:solidFill>
            </a:endParaRPr>
          </a:p>
        </p:txBody>
      </p:sp>
      <p:pic>
        <p:nvPicPr>
          <p:cNvPr id="5" name="Picture 2" descr="C:\Users\Chris\Desktop\ethics\Photo Workshop Ethics (1).jpg"/>
          <p:cNvPicPr>
            <a:picLocks noChangeAspect="1" noChangeArrowheads="1"/>
          </p:cNvPicPr>
          <p:nvPr/>
        </p:nvPicPr>
        <p:blipFill rotWithShape="1">
          <a:blip r:embed="rId2">
            <a:extLst>
              <a:ext uri="{28A0092B-C50C-407E-A947-70E740481C1C}">
                <a14:useLocalDpi xmlns:a14="http://schemas.microsoft.com/office/drawing/2010/main" val="0"/>
              </a:ext>
            </a:extLst>
          </a:blip>
          <a:srcRect l="324" r="2114"/>
          <a:stretch/>
        </p:blipFill>
        <p:spPr bwMode="auto">
          <a:xfrm>
            <a:off x="0" y="0"/>
            <a:ext cx="9144000" cy="6302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4091744"/>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1720" y="332656"/>
            <a:ext cx="6404248" cy="1470025"/>
          </a:xfrm>
        </p:spPr>
        <p:txBody>
          <a:bodyPr/>
          <a:lstStyle/>
          <a:p>
            <a:r>
              <a:rPr lang="en-GB" dirty="0">
                <a:solidFill>
                  <a:prstClr val="black"/>
                </a:solidFill>
              </a:rPr>
              <a:t>Workshop Objectives</a:t>
            </a:r>
            <a:endParaRPr lang="en-GB" dirty="0"/>
          </a:p>
        </p:txBody>
      </p:sp>
      <p:sp>
        <p:nvSpPr>
          <p:cNvPr id="3" name="Subtitle 2"/>
          <p:cNvSpPr>
            <a:spLocks noGrp="1"/>
          </p:cNvSpPr>
          <p:nvPr>
            <p:ph type="subTitle" idx="1"/>
          </p:nvPr>
        </p:nvSpPr>
        <p:spPr>
          <a:xfrm>
            <a:off x="899592" y="1916832"/>
            <a:ext cx="7416824" cy="4248472"/>
          </a:xfrm>
        </p:spPr>
        <p:txBody>
          <a:bodyPr>
            <a:normAutofit fontScale="92500" lnSpcReduction="10000"/>
          </a:bodyPr>
          <a:lstStyle/>
          <a:p>
            <a:pPr marL="342900" lvl="0" indent="-342900" algn="l">
              <a:lnSpc>
                <a:spcPct val="115000"/>
              </a:lnSpc>
              <a:spcAft>
                <a:spcPts val="1000"/>
              </a:spcAft>
              <a:buFont typeface="Arial" panose="020B0604020202020204" pitchFamily="34" charset="0"/>
              <a:buChar char="•"/>
            </a:pPr>
            <a:r>
              <a:rPr lang="en-GB" sz="2000" dirty="0">
                <a:solidFill>
                  <a:prstClr val="black"/>
                </a:solidFill>
                <a:ea typeface="Calibri"/>
                <a:cs typeface="Times New Roman"/>
              </a:rPr>
              <a:t>To share the current reflections about ethical dimensions of the radiological protection system. </a:t>
            </a:r>
          </a:p>
          <a:p>
            <a:pPr marL="342900" lvl="0" indent="-342900" algn="l">
              <a:lnSpc>
                <a:spcPct val="115000"/>
              </a:lnSpc>
              <a:spcAft>
                <a:spcPts val="1000"/>
              </a:spcAft>
              <a:buFont typeface="Arial" panose="020B0604020202020204" pitchFamily="34" charset="0"/>
              <a:buChar char="•"/>
            </a:pPr>
            <a:r>
              <a:rPr lang="en-GB" sz="2000" dirty="0">
                <a:solidFill>
                  <a:prstClr val="black"/>
                </a:solidFill>
                <a:ea typeface="Calibri"/>
                <a:cs typeface="Times New Roman"/>
              </a:rPr>
              <a:t>This will be undertaken through exploring the ethical values currently within the system of protection and through ‘shedding light’ on different aspects of practical implementation that raise ethical questions and value judgments. </a:t>
            </a:r>
          </a:p>
          <a:p>
            <a:pPr marL="342900" lvl="0" indent="-342900" algn="l">
              <a:lnSpc>
                <a:spcPct val="115000"/>
              </a:lnSpc>
              <a:spcAft>
                <a:spcPts val="1000"/>
              </a:spcAft>
              <a:buFont typeface="Arial" panose="020B0604020202020204" pitchFamily="34" charset="0"/>
              <a:buChar char="•"/>
            </a:pPr>
            <a:r>
              <a:rPr lang="en-GB" sz="2000" dirty="0">
                <a:solidFill>
                  <a:prstClr val="black"/>
                </a:solidFill>
                <a:ea typeface="Calibri"/>
                <a:cs typeface="Times New Roman"/>
              </a:rPr>
              <a:t>The outcome from the workshop will contribute to the joint ICRP/IRPA review of ethics and values within the management of radiation risk, including the aim of improving the understanding and communication of the system.  It will seek to build on the output from the Milan Workshop in December 2013, and will provide a basis for further discussion at the upcoming Geneva IRPA Regional Congress in June.</a:t>
            </a:r>
          </a:p>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47667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9302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prstClr val="black"/>
                </a:solidFill>
              </a:rPr>
              <a:t>Today’s Agenda</a:t>
            </a:r>
            <a:endParaRPr lang="en-GB" dirty="0"/>
          </a:p>
        </p:txBody>
      </p:sp>
      <p:sp>
        <p:nvSpPr>
          <p:cNvPr id="3" name="Content Placeholder 2"/>
          <p:cNvSpPr>
            <a:spLocks noGrp="1"/>
          </p:cNvSpPr>
          <p:nvPr>
            <p:ph idx="1"/>
          </p:nvPr>
        </p:nvSpPr>
        <p:spPr/>
        <p:txBody>
          <a:bodyPr>
            <a:normAutofit fontScale="92500" lnSpcReduction="20000"/>
          </a:bodyPr>
          <a:lstStyle/>
          <a:p>
            <a:pPr lvl="0">
              <a:lnSpc>
                <a:spcPct val="115000"/>
              </a:lnSpc>
              <a:spcAft>
                <a:spcPts val="1000"/>
              </a:spcAft>
            </a:pPr>
            <a:r>
              <a:rPr lang="en-GB" sz="1800" dirty="0">
                <a:solidFill>
                  <a:prstClr val="black"/>
                </a:solidFill>
                <a:ea typeface="Calibri"/>
                <a:cs typeface="Times New Roman"/>
              </a:rPr>
              <a:t>0915-0930	Welcome by RC, round table introductions, scene setting</a:t>
            </a:r>
          </a:p>
          <a:p>
            <a:pPr lvl="0">
              <a:lnSpc>
                <a:spcPct val="115000"/>
              </a:lnSpc>
              <a:spcAft>
                <a:spcPts val="1000"/>
              </a:spcAft>
            </a:pPr>
            <a:r>
              <a:rPr lang="en-GB" sz="1800" dirty="0">
                <a:solidFill>
                  <a:prstClr val="black"/>
                </a:solidFill>
                <a:ea typeface="Calibri"/>
                <a:cs typeface="Times New Roman"/>
              </a:rPr>
              <a:t>0930-1015	</a:t>
            </a:r>
            <a:r>
              <a:rPr lang="en-GB" sz="1800" b="1" dirty="0">
                <a:solidFill>
                  <a:prstClr val="black"/>
                </a:solidFill>
                <a:ea typeface="Calibri"/>
                <a:cs typeface="Times New Roman"/>
              </a:rPr>
              <a:t>Ethical Basis of RP</a:t>
            </a:r>
            <a:r>
              <a:rPr lang="en-GB" sz="1800" dirty="0">
                <a:solidFill>
                  <a:prstClr val="black"/>
                </a:solidFill>
                <a:ea typeface="Calibri"/>
                <a:cs typeface="Times New Roman"/>
              </a:rPr>
              <a:t>: Jacques </a:t>
            </a:r>
            <a:r>
              <a:rPr lang="en-GB" sz="1800" dirty="0" err="1">
                <a:solidFill>
                  <a:prstClr val="black"/>
                </a:solidFill>
                <a:ea typeface="Calibri"/>
                <a:cs typeface="Times New Roman"/>
              </a:rPr>
              <a:t>Lochard</a:t>
            </a:r>
            <a:r>
              <a:rPr lang="en-GB" sz="1800" dirty="0">
                <a:solidFill>
                  <a:prstClr val="black"/>
                </a:solidFill>
                <a:ea typeface="Calibri"/>
                <a:cs typeface="Times New Roman"/>
              </a:rPr>
              <a:t> </a:t>
            </a:r>
          </a:p>
          <a:p>
            <a:pPr lvl="0">
              <a:lnSpc>
                <a:spcPct val="115000"/>
              </a:lnSpc>
              <a:spcAft>
                <a:spcPts val="1000"/>
              </a:spcAft>
            </a:pPr>
            <a:r>
              <a:rPr lang="en-GB" sz="1800" dirty="0">
                <a:solidFill>
                  <a:prstClr val="black"/>
                </a:solidFill>
                <a:ea typeface="Calibri"/>
                <a:cs typeface="Times New Roman"/>
              </a:rPr>
              <a:t>1015-1100	</a:t>
            </a:r>
            <a:r>
              <a:rPr lang="en-GB" sz="1800" b="1" dirty="0">
                <a:solidFill>
                  <a:prstClr val="black"/>
                </a:solidFill>
                <a:ea typeface="Calibri"/>
                <a:cs typeface="Times New Roman"/>
              </a:rPr>
              <a:t>Further Reflections</a:t>
            </a:r>
            <a:r>
              <a:rPr lang="en-GB" sz="1800" dirty="0">
                <a:solidFill>
                  <a:prstClr val="black"/>
                </a:solidFill>
                <a:ea typeface="Calibri"/>
                <a:cs typeface="Times New Roman"/>
              </a:rPr>
              <a:t>: Roger Coates </a:t>
            </a:r>
          </a:p>
          <a:p>
            <a:pPr lvl="0">
              <a:lnSpc>
                <a:spcPct val="115000"/>
              </a:lnSpc>
              <a:spcAft>
                <a:spcPts val="1000"/>
              </a:spcAft>
            </a:pPr>
            <a:r>
              <a:rPr lang="en-GB" sz="1800" dirty="0">
                <a:solidFill>
                  <a:prstClr val="black"/>
                </a:solidFill>
                <a:ea typeface="Calibri"/>
                <a:cs typeface="Times New Roman"/>
              </a:rPr>
              <a:t>1100-1115	Coffee, including sign up for the three WGs</a:t>
            </a:r>
          </a:p>
          <a:p>
            <a:pPr lvl="0">
              <a:lnSpc>
                <a:spcPct val="115000"/>
              </a:lnSpc>
              <a:spcAft>
                <a:spcPts val="1000"/>
              </a:spcAft>
            </a:pPr>
            <a:r>
              <a:rPr lang="en-GB" sz="1800" dirty="0">
                <a:solidFill>
                  <a:prstClr val="black"/>
                </a:solidFill>
                <a:ea typeface="Calibri"/>
                <a:cs typeface="Times New Roman"/>
              </a:rPr>
              <a:t>1115-1200	</a:t>
            </a:r>
            <a:r>
              <a:rPr lang="en-GB" sz="1800" b="1" dirty="0">
                <a:solidFill>
                  <a:prstClr val="black"/>
                </a:solidFill>
                <a:ea typeface="Calibri"/>
                <a:cs typeface="Times New Roman"/>
              </a:rPr>
              <a:t>Radiation Protection and Professional Ethics</a:t>
            </a:r>
            <a:r>
              <a:rPr lang="en-GB" sz="1800" dirty="0">
                <a:solidFill>
                  <a:prstClr val="black"/>
                </a:solidFill>
                <a:ea typeface="Calibri"/>
                <a:cs typeface="Times New Roman"/>
              </a:rPr>
              <a:t>: Jim Thurston </a:t>
            </a:r>
          </a:p>
          <a:p>
            <a:pPr lvl="0">
              <a:lnSpc>
                <a:spcPct val="115000"/>
              </a:lnSpc>
              <a:spcAft>
                <a:spcPts val="1000"/>
              </a:spcAft>
            </a:pPr>
            <a:r>
              <a:rPr lang="en-GB" sz="1800" dirty="0">
                <a:solidFill>
                  <a:prstClr val="black"/>
                </a:solidFill>
                <a:ea typeface="Calibri"/>
                <a:cs typeface="Times New Roman"/>
              </a:rPr>
              <a:t>1200-1215	WG aims and objectives – including balancing the three groups</a:t>
            </a:r>
          </a:p>
          <a:p>
            <a:pPr lvl="0">
              <a:lnSpc>
                <a:spcPct val="115000"/>
              </a:lnSpc>
              <a:spcAft>
                <a:spcPts val="1000"/>
              </a:spcAft>
            </a:pPr>
            <a:r>
              <a:rPr lang="en-GB" sz="1800" dirty="0">
                <a:solidFill>
                  <a:prstClr val="black"/>
                </a:solidFill>
                <a:ea typeface="Calibri"/>
                <a:cs typeface="Times New Roman"/>
              </a:rPr>
              <a:t>1215-1245	Lunch (and collect thoughts)</a:t>
            </a:r>
          </a:p>
          <a:p>
            <a:pPr lvl="0">
              <a:lnSpc>
                <a:spcPct val="115000"/>
              </a:lnSpc>
              <a:spcAft>
                <a:spcPts val="1000"/>
              </a:spcAft>
            </a:pPr>
            <a:r>
              <a:rPr lang="en-GB" sz="1800" dirty="0">
                <a:solidFill>
                  <a:prstClr val="black"/>
                </a:solidFill>
                <a:ea typeface="Calibri"/>
                <a:cs typeface="Times New Roman"/>
              </a:rPr>
              <a:t>1245-1530	Working Groups</a:t>
            </a:r>
          </a:p>
          <a:p>
            <a:pPr lvl="0">
              <a:lnSpc>
                <a:spcPct val="115000"/>
              </a:lnSpc>
              <a:spcAft>
                <a:spcPts val="1000"/>
              </a:spcAft>
            </a:pPr>
            <a:r>
              <a:rPr lang="en-GB" sz="1800" dirty="0">
                <a:solidFill>
                  <a:prstClr val="black"/>
                </a:solidFill>
                <a:ea typeface="Calibri"/>
                <a:cs typeface="Times New Roman"/>
              </a:rPr>
              <a:t>1530-1615	Feedback from WGs 	</a:t>
            </a:r>
          </a:p>
          <a:p>
            <a:pPr lvl="0">
              <a:lnSpc>
                <a:spcPct val="115000"/>
              </a:lnSpc>
              <a:spcAft>
                <a:spcPts val="1000"/>
              </a:spcAft>
            </a:pPr>
            <a:r>
              <a:rPr lang="en-GB" sz="1800" dirty="0">
                <a:solidFill>
                  <a:prstClr val="black"/>
                </a:solidFill>
                <a:ea typeface="Calibri"/>
                <a:cs typeface="Times New Roman"/>
              </a:rPr>
              <a:t>1615-1645	Conclusions	</a:t>
            </a:r>
            <a:endParaRPr lang="en-GB" sz="1800" dirty="0">
              <a:solidFill>
                <a:prstClr val="black"/>
              </a:solidFill>
            </a:endParaRPr>
          </a:p>
          <a:p>
            <a:endParaRPr lang="en-GB" dirty="0"/>
          </a:p>
        </p:txBody>
      </p:sp>
    </p:spTree>
    <p:extLst>
      <p:ext uri="{BB962C8B-B14F-4D97-AF65-F5344CB8AC3E}">
        <p14:creationId xmlns:p14="http://schemas.microsoft.com/office/powerpoint/2010/main" val="184295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solidFill>
                  <a:prstClr val="black"/>
                </a:solidFill>
              </a:rPr>
              <a:t>Group A: Ethics within the System of Protection</a:t>
            </a:r>
            <a:endParaRPr lang="en-GB" dirty="0"/>
          </a:p>
        </p:txBody>
      </p:sp>
      <p:sp>
        <p:nvSpPr>
          <p:cNvPr id="3" name="Content Placeholder 2"/>
          <p:cNvSpPr>
            <a:spLocks noGrp="1"/>
          </p:cNvSpPr>
          <p:nvPr>
            <p:ph idx="1"/>
          </p:nvPr>
        </p:nvSpPr>
        <p:spPr>
          <a:xfrm>
            <a:off x="467544" y="1916832"/>
            <a:ext cx="8229600" cy="4525963"/>
          </a:xfrm>
        </p:spPr>
        <p:txBody>
          <a:bodyPr/>
          <a:lstStyle/>
          <a:p>
            <a:pPr lvl="0"/>
            <a:r>
              <a:rPr lang="en-GB" sz="2800" dirty="0">
                <a:solidFill>
                  <a:prstClr val="black"/>
                </a:solidFill>
              </a:rPr>
              <a:t>Given that the three fundamental principles of RP (Justification, Optimisation and Limitation) have clear ethical underpinning, what other ethical values should be reflected in the System of Protection?</a:t>
            </a:r>
          </a:p>
          <a:p>
            <a:pPr marL="0" lvl="0" indent="0">
              <a:buNone/>
            </a:pPr>
            <a:endParaRPr lang="en-GB" sz="2800" dirty="0">
              <a:solidFill>
                <a:prstClr val="black"/>
              </a:solidFill>
            </a:endParaRPr>
          </a:p>
          <a:p>
            <a:pPr lvl="0"/>
            <a:r>
              <a:rPr lang="en-GB" sz="2800" dirty="0">
                <a:solidFill>
                  <a:prstClr val="black"/>
                </a:solidFill>
              </a:rPr>
              <a:t>Are these values (</a:t>
            </a:r>
            <a:r>
              <a:rPr lang="en-GB" sz="2800" dirty="0" err="1">
                <a:solidFill>
                  <a:prstClr val="black"/>
                </a:solidFill>
              </a:rPr>
              <a:t>i</a:t>
            </a:r>
            <a:r>
              <a:rPr lang="en-GB" sz="2800" dirty="0">
                <a:solidFill>
                  <a:prstClr val="black"/>
                </a:solidFill>
              </a:rPr>
              <a:t>) evidently present , (ii) present but hidden, or (iii) absent from the current System of Protection?</a:t>
            </a:r>
          </a:p>
          <a:p>
            <a:pPr marL="0" indent="0">
              <a:buNone/>
            </a:pPr>
            <a:endParaRPr lang="en-GB" dirty="0"/>
          </a:p>
        </p:txBody>
      </p:sp>
    </p:spTree>
    <p:extLst>
      <p:ext uri="{BB962C8B-B14F-4D97-AF65-F5344CB8AC3E}">
        <p14:creationId xmlns:p14="http://schemas.microsoft.com/office/powerpoint/2010/main" val="2169075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1143000"/>
          </a:xfrm>
        </p:spPr>
        <p:txBody>
          <a:bodyPr>
            <a:normAutofit fontScale="90000"/>
          </a:bodyPr>
          <a:lstStyle/>
          <a:p>
            <a:r>
              <a:rPr lang="en-GB" sz="3200" b="1" dirty="0">
                <a:solidFill>
                  <a:prstClr val="black"/>
                </a:solidFill>
                <a:ea typeface="Calibri"/>
                <a:cs typeface="Times New Roman"/>
              </a:rPr>
              <a:t>Group B: Ethics in the application of the System (‘Professional Ethics’)</a:t>
            </a:r>
            <a:r>
              <a:rPr lang="en-GB" sz="3200" dirty="0">
                <a:solidFill>
                  <a:prstClr val="black"/>
                </a:solidFill>
                <a:ea typeface="Calibri"/>
                <a:cs typeface="Times New Roman"/>
              </a:rPr>
              <a:t/>
            </a:r>
            <a:br>
              <a:rPr lang="en-GB" sz="3200" dirty="0">
                <a:solidFill>
                  <a:prstClr val="black"/>
                </a:solidFill>
                <a:ea typeface="Calibri"/>
                <a:cs typeface="Times New Roman"/>
              </a:rPr>
            </a:br>
            <a:endParaRPr lang="en-GB" dirty="0"/>
          </a:p>
        </p:txBody>
      </p:sp>
      <p:sp>
        <p:nvSpPr>
          <p:cNvPr id="3" name="Content Placeholder 2"/>
          <p:cNvSpPr>
            <a:spLocks noGrp="1"/>
          </p:cNvSpPr>
          <p:nvPr>
            <p:ph idx="1"/>
          </p:nvPr>
        </p:nvSpPr>
        <p:spPr>
          <a:xfrm>
            <a:off x="467544" y="2060848"/>
            <a:ext cx="8229600" cy="4525963"/>
          </a:xfrm>
        </p:spPr>
        <p:txBody>
          <a:bodyPr>
            <a:normAutofit lnSpcReduction="10000"/>
          </a:bodyPr>
          <a:lstStyle/>
          <a:p>
            <a:pPr lvl="0">
              <a:lnSpc>
                <a:spcPct val="115000"/>
              </a:lnSpc>
              <a:buFont typeface="Symbol"/>
              <a:buChar char=""/>
            </a:pPr>
            <a:r>
              <a:rPr lang="en-GB" sz="2600" dirty="0">
                <a:solidFill>
                  <a:prstClr val="black"/>
                </a:solidFill>
                <a:ea typeface="Calibri"/>
                <a:cs typeface="Times New Roman"/>
              </a:rPr>
              <a:t>What are the ethical challenges in the practical application of the System of Protection in the various fields of practice (medical, nuclear, </a:t>
            </a:r>
            <a:r>
              <a:rPr lang="en-GB" sz="2600" dirty="0" err="1">
                <a:solidFill>
                  <a:prstClr val="black"/>
                </a:solidFill>
                <a:ea typeface="Calibri"/>
                <a:cs typeface="Times New Roman"/>
              </a:rPr>
              <a:t>etc</a:t>
            </a:r>
            <a:r>
              <a:rPr lang="en-GB" sz="2600" dirty="0">
                <a:solidFill>
                  <a:prstClr val="black"/>
                </a:solidFill>
                <a:ea typeface="Calibri"/>
                <a:cs typeface="Times New Roman"/>
              </a:rPr>
              <a:t>)?</a:t>
            </a:r>
          </a:p>
          <a:p>
            <a:pPr marL="0" lvl="0" indent="0">
              <a:lnSpc>
                <a:spcPct val="115000"/>
              </a:lnSpc>
              <a:buNone/>
            </a:pPr>
            <a:endParaRPr lang="en-GB" sz="2600" dirty="0">
              <a:solidFill>
                <a:prstClr val="black"/>
              </a:solidFill>
              <a:ea typeface="Calibri"/>
              <a:cs typeface="Times New Roman"/>
            </a:endParaRPr>
          </a:p>
          <a:p>
            <a:pPr lvl="0">
              <a:lnSpc>
                <a:spcPct val="115000"/>
              </a:lnSpc>
              <a:buFont typeface="Symbol"/>
              <a:buChar char=""/>
            </a:pPr>
            <a:r>
              <a:rPr lang="en-GB" sz="2600" dirty="0">
                <a:solidFill>
                  <a:prstClr val="black"/>
                </a:solidFill>
                <a:ea typeface="Calibri"/>
                <a:cs typeface="Times New Roman"/>
              </a:rPr>
              <a:t>What are the common challenges across these fields?</a:t>
            </a:r>
          </a:p>
          <a:p>
            <a:pPr marL="0" lvl="0" indent="0">
              <a:lnSpc>
                <a:spcPct val="115000"/>
              </a:lnSpc>
              <a:buNone/>
            </a:pPr>
            <a:endParaRPr lang="en-GB" sz="2600" dirty="0">
              <a:solidFill>
                <a:prstClr val="black"/>
              </a:solidFill>
              <a:ea typeface="Calibri"/>
              <a:cs typeface="Times New Roman"/>
            </a:endParaRPr>
          </a:p>
          <a:p>
            <a:pPr lvl="0">
              <a:lnSpc>
                <a:spcPct val="115000"/>
              </a:lnSpc>
              <a:spcAft>
                <a:spcPts val="1000"/>
              </a:spcAft>
              <a:buFont typeface="Symbol"/>
              <a:buChar char=""/>
            </a:pPr>
            <a:r>
              <a:rPr lang="en-GB" sz="2600" dirty="0">
                <a:solidFill>
                  <a:prstClr val="black"/>
                </a:solidFill>
                <a:ea typeface="Calibri"/>
                <a:cs typeface="Times New Roman"/>
              </a:rPr>
              <a:t>How can we best ensure ethical behaviour, and what are our ethical responsibilities as professionals in a Chartered Society?</a:t>
            </a:r>
          </a:p>
          <a:p>
            <a:endParaRPr lang="en-GB" dirty="0"/>
          </a:p>
        </p:txBody>
      </p:sp>
    </p:spTree>
    <p:extLst>
      <p:ext uri="{BB962C8B-B14F-4D97-AF65-F5344CB8AC3E}">
        <p14:creationId xmlns:p14="http://schemas.microsoft.com/office/powerpoint/2010/main" val="18507936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txDef>
      <a:spPr/>
      <a:bodyPr vert="horz" lIns="0" rIns="18288">
        <a:normAutofit/>
      </a:bodyPr>
      <a:lstStyle>
        <a:def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defRPr kumimoji="0" sz="1600" b="0" i="0" u="none" strike="noStrike" kern="1200" cap="none" spc="0" normalizeH="0" baseline="0" noProof="0" dirty="0" smtClean="0">
            <a:ln>
              <a:noFill/>
            </a:ln>
            <a:solidFill>
              <a:schemeClr val="tx1"/>
            </a:solidFill>
            <a:effectLst/>
            <a:uLnTx/>
            <a:uFillTx/>
            <a:latin typeface="+mn-lt"/>
            <a:ea typeface="+mn-ea"/>
            <a:cs typeface="+mn-cs"/>
          </a:defRPr>
        </a:defPPr>
      </a:lstStyle>
    </a:txDef>
  </a:objectDefaults>
  <a:extraClrSchemeLst/>
</a:theme>
</file>

<file path=ppt/theme/theme10.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txDef>
      <a:spPr/>
      <a:bodyPr vert="horz" lIns="0" rIns="18288">
        <a:normAutofit/>
      </a:bodyPr>
      <a:lstStyle>
        <a:def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defRPr kumimoji="0" sz="1600" b="0" i="0" u="none" strike="noStrike" kern="1200" cap="none" spc="0" normalizeH="0" baseline="0" noProof="0" dirty="0" smtClean="0">
            <a:ln>
              <a:noFill/>
            </a:ln>
            <a:solidFill>
              <a:schemeClr val="tx1"/>
            </a:solidFill>
            <a:effectLst/>
            <a:uLnTx/>
            <a:uFillTx/>
            <a:latin typeface="+mn-lt"/>
            <a:ea typeface="+mn-ea"/>
            <a:cs typeface="+mn-cs"/>
          </a:defRPr>
        </a:defPPr>
      </a:lstStyle>
    </a:txDef>
  </a:objectDefaults>
  <a:extraClrSchemeLst/>
</a:theme>
</file>

<file path=ppt/theme/theme3.xml><?xml version="1.0" encoding="utf-8"?>
<a:theme xmlns:a="http://schemas.openxmlformats.org/drawingml/2006/main" name="2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txDef>
      <a:spPr/>
      <a:bodyPr vert="horz" lIns="0" rIns="18288">
        <a:normAutofit/>
      </a:bodyPr>
      <a:lstStyle>
        <a:def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defRPr kumimoji="0" sz="1600" b="0" i="0" u="none" strike="noStrike" kern="1200" cap="none" spc="0" normalizeH="0" baseline="0" noProof="0" dirty="0" smtClean="0">
            <a:ln>
              <a:noFill/>
            </a:ln>
            <a:solidFill>
              <a:schemeClr val="tx1"/>
            </a:solidFill>
            <a:effectLst/>
            <a:uLnTx/>
            <a:uFillTx/>
            <a:latin typeface="+mn-lt"/>
            <a:ea typeface="+mn-ea"/>
            <a:cs typeface="+mn-cs"/>
          </a:defRPr>
        </a:defPPr>
      </a:lstStyle>
    </a:txDef>
  </a:objectDefaults>
  <a:extraClrSchemeLst/>
</a:theme>
</file>

<file path=ppt/theme/theme4.xml><?xml version="1.0" encoding="utf-8"?>
<a:theme xmlns:a="http://schemas.openxmlformats.org/drawingml/2006/main" name="4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txDef>
      <a:spPr/>
      <a:bodyPr vert="horz" lIns="0" rIns="18288">
        <a:normAutofit/>
      </a:bodyPr>
      <a:lstStyle>
        <a:def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defRPr kumimoji="0" sz="1600" b="0" i="0" u="none" strike="noStrike" kern="1200" cap="none" spc="0" normalizeH="0" baseline="0" noProof="0" dirty="0" smtClean="0">
            <a:ln>
              <a:noFill/>
            </a:ln>
            <a:solidFill>
              <a:schemeClr val="tx1"/>
            </a:solidFill>
            <a:effectLst/>
            <a:uLnTx/>
            <a:uFillTx/>
            <a:latin typeface="+mn-lt"/>
            <a:ea typeface="+mn-ea"/>
            <a:cs typeface="+mn-cs"/>
          </a:defRPr>
        </a:defPPr>
      </a:lstStyle>
    </a:txDef>
  </a:objectDefaults>
  <a:extraClrSchemeLst/>
</a:theme>
</file>

<file path=ppt/theme/theme5.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499</Words>
  <Application>Microsoft Office PowerPoint</Application>
  <PresentationFormat>On-screen Show (4:3)</PresentationFormat>
  <Paragraphs>62</Paragraphs>
  <Slides>10</Slides>
  <Notes>0</Notes>
  <HiddenSlides>0</HiddenSlides>
  <MMClips>0</MMClips>
  <ScaleCrop>false</ScaleCrop>
  <HeadingPairs>
    <vt:vector size="4" baseType="variant">
      <vt:variant>
        <vt:lpstr>Theme</vt:lpstr>
      </vt:variant>
      <vt:variant>
        <vt:i4>10</vt:i4>
      </vt:variant>
      <vt:variant>
        <vt:lpstr>Slide Titles</vt:lpstr>
      </vt:variant>
      <vt:variant>
        <vt:i4>10</vt:i4>
      </vt:variant>
    </vt:vector>
  </HeadingPairs>
  <TitlesOfParts>
    <vt:vector size="20" baseType="lpstr">
      <vt:lpstr>Flow</vt:lpstr>
      <vt:lpstr>1_Flow</vt:lpstr>
      <vt:lpstr>2_Flow</vt:lpstr>
      <vt:lpstr>4_Flow</vt:lpstr>
      <vt:lpstr>2_Office Theme</vt:lpstr>
      <vt:lpstr>Office Theme</vt:lpstr>
      <vt:lpstr>3_Office Theme</vt:lpstr>
      <vt:lpstr>4_Office Theme</vt:lpstr>
      <vt:lpstr>5_Office Theme</vt:lpstr>
      <vt:lpstr>6_Office Theme</vt:lpstr>
      <vt:lpstr> </vt:lpstr>
      <vt:lpstr>ICRP / IRPA Cooperative Effort</vt:lpstr>
      <vt:lpstr>Background / Timeline</vt:lpstr>
      <vt:lpstr>ICRP Task Group 94 Ethics of Radiological Protection</vt:lpstr>
      <vt:lpstr>PowerPoint Presentation</vt:lpstr>
      <vt:lpstr>Workshop Objectives</vt:lpstr>
      <vt:lpstr>Today’s Agenda</vt:lpstr>
      <vt:lpstr>Group A: Ethics within the System of Protection</vt:lpstr>
      <vt:lpstr>Group B: Ethics in the application of the System (‘Professional Ethics’) </vt:lpstr>
      <vt:lpstr>Group C: Challenges to communication and understanding of radiation and risk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SRP Workshop on Ethical Dimensions of the  Radiological Protection System   June 2014</dc:title>
  <dc:creator>User</dc:creator>
  <cp:lastModifiedBy>Barnes, Marie</cp:lastModifiedBy>
  <cp:revision>11</cp:revision>
  <dcterms:created xsi:type="dcterms:W3CDTF">2014-06-08T11:06:09Z</dcterms:created>
  <dcterms:modified xsi:type="dcterms:W3CDTF">2015-06-09T06:46:16Z</dcterms:modified>
</cp:coreProperties>
</file>